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nva Sans" panose="020B0604020202020204" charset="0"/>
      <p:regular r:id="rId13"/>
    </p:embeddedFont>
    <p:embeddedFont>
      <p:font typeface="Canva Sans Bold" panose="020B0604020202020204" charset="0"/>
      <p:regular r:id="rId14"/>
    </p:embeddedFont>
    <p:embeddedFont>
      <p:font typeface="Telegraf" panose="020B0604020202020204" charset="0"/>
      <p:regular r:id="rId15"/>
    </p:embeddedFont>
    <p:embeddedFont>
      <p:font typeface="Telegraf 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7" d="100"/>
          <a:sy n="57" d="100"/>
        </p:scale>
        <p:origin x="440" y="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sv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290340">
            <a:off x="11208390" y="-4533541"/>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2"/>
            <a:stretch>
              <a:fillRect/>
            </a:stretch>
          </a:blipFill>
        </p:spPr>
      </p:sp>
      <p:sp>
        <p:nvSpPr>
          <p:cNvPr id="3" name="Freeform 3"/>
          <p:cNvSpPr/>
          <p:nvPr/>
        </p:nvSpPr>
        <p:spPr>
          <a:xfrm rot="1805746">
            <a:off x="-2858222" y="-2759483"/>
            <a:ext cx="5716443" cy="5518966"/>
          </a:xfrm>
          <a:custGeom>
            <a:avLst/>
            <a:gdLst/>
            <a:ahLst/>
            <a:cxnLst/>
            <a:rect l="l" t="t" r="r" b="b"/>
            <a:pathLst>
              <a:path w="5716443" h="5518966">
                <a:moveTo>
                  <a:pt x="0" y="0"/>
                </a:moveTo>
                <a:lnTo>
                  <a:pt x="5716444" y="0"/>
                </a:lnTo>
                <a:lnTo>
                  <a:pt x="5716444" y="5518966"/>
                </a:lnTo>
                <a:lnTo>
                  <a:pt x="0" y="5518966"/>
                </a:lnTo>
                <a:lnTo>
                  <a:pt x="0" y="0"/>
                </a:lnTo>
                <a:close/>
              </a:path>
            </a:pathLst>
          </a:custGeom>
          <a:blipFill>
            <a:blip r:embed="rId3">
              <a:alphaModFix amt="27000"/>
              <a:extLst>
                <a:ext uri="{96DAC541-7B7A-43D3-8B79-37D633B846F1}">
                  <asvg:svgBlip xmlns:asvg="http://schemas.microsoft.com/office/drawing/2016/SVG/main" r:embed="rId4"/>
                </a:ext>
              </a:extLst>
            </a:blip>
            <a:stretch>
              <a:fillRect/>
            </a:stretch>
          </a:blipFill>
        </p:spPr>
      </p:sp>
      <p:sp>
        <p:nvSpPr>
          <p:cNvPr id="4" name="Freeform 4"/>
          <p:cNvSpPr/>
          <p:nvPr/>
        </p:nvSpPr>
        <p:spPr>
          <a:xfrm rot="-7290340">
            <a:off x="-2135345" y="4570366"/>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2"/>
            <a:stretch>
              <a:fillRect/>
            </a:stretch>
          </a:blipFill>
        </p:spPr>
      </p:sp>
      <p:sp>
        <p:nvSpPr>
          <p:cNvPr id="5" name="TextBox 5"/>
          <p:cNvSpPr txBox="1"/>
          <p:nvPr/>
        </p:nvSpPr>
        <p:spPr>
          <a:xfrm>
            <a:off x="1918339" y="1019175"/>
            <a:ext cx="16080309" cy="2215005"/>
          </a:xfrm>
          <a:prstGeom prst="rect">
            <a:avLst/>
          </a:prstGeom>
        </p:spPr>
        <p:txBody>
          <a:bodyPr lIns="0" tIns="0" rIns="0" bIns="0" rtlCol="0" anchor="t">
            <a:spAutoFit/>
          </a:bodyPr>
          <a:lstStyle/>
          <a:p>
            <a:pPr algn="l">
              <a:lnSpc>
                <a:spcPts val="8306"/>
              </a:lnSpc>
            </a:pPr>
            <a:r>
              <a:rPr lang="en-US" sz="7551" b="1">
                <a:solidFill>
                  <a:srgbClr val="093A47"/>
                </a:solidFill>
                <a:latin typeface="Telegraf Bold"/>
                <a:ea typeface="Telegraf Bold"/>
                <a:cs typeface="Telegraf Bold"/>
                <a:sym typeface="Telegraf Bold"/>
              </a:rPr>
              <a:t>   Currency Converter Using </a:t>
            </a:r>
          </a:p>
          <a:p>
            <a:pPr algn="l">
              <a:lnSpc>
                <a:spcPts val="8306"/>
              </a:lnSpc>
            </a:pPr>
            <a:r>
              <a:rPr lang="en-US" sz="7551" b="1">
                <a:solidFill>
                  <a:srgbClr val="093A47"/>
                </a:solidFill>
                <a:latin typeface="Telegraf Bold"/>
                <a:ea typeface="Telegraf Bold"/>
                <a:cs typeface="Telegraf Bold"/>
                <a:sym typeface="Telegraf Bold"/>
              </a:rPr>
              <a:t>                       Python</a:t>
            </a:r>
          </a:p>
        </p:txBody>
      </p:sp>
      <p:sp>
        <p:nvSpPr>
          <p:cNvPr id="6" name="TextBox 6"/>
          <p:cNvSpPr txBox="1"/>
          <p:nvPr/>
        </p:nvSpPr>
        <p:spPr>
          <a:xfrm>
            <a:off x="11108403" y="9191625"/>
            <a:ext cx="3567677" cy="344286"/>
          </a:xfrm>
          <a:prstGeom prst="rect">
            <a:avLst/>
          </a:prstGeom>
        </p:spPr>
        <p:txBody>
          <a:bodyPr lIns="0" tIns="0" rIns="0" bIns="0" rtlCol="0" anchor="t">
            <a:spAutoFit/>
          </a:bodyPr>
          <a:lstStyle/>
          <a:p>
            <a:pPr algn="l">
              <a:lnSpc>
                <a:spcPts val="2576"/>
              </a:lnSpc>
            </a:pPr>
            <a:r>
              <a:rPr lang="en-US" sz="1840" b="1">
                <a:solidFill>
                  <a:srgbClr val="FFFFFF"/>
                </a:solidFill>
                <a:latin typeface="Telegraf Bold"/>
                <a:ea typeface="Telegraf Bold"/>
                <a:cs typeface="Telegraf Bold"/>
                <a:sym typeface="Telegraf Bold"/>
              </a:rPr>
              <a:t>www.reallygreatsite.com</a:t>
            </a:r>
          </a:p>
        </p:txBody>
      </p:sp>
      <p:sp>
        <p:nvSpPr>
          <p:cNvPr id="7" name="TextBox 7"/>
          <p:cNvSpPr txBox="1"/>
          <p:nvPr/>
        </p:nvSpPr>
        <p:spPr>
          <a:xfrm>
            <a:off x="-565136" y="6208315"/>
            <a:ext cx="5610760" cy="1659255"/>
          </a:xfrm>
          <a:prstGeom prst="rect">
            <a:avLst/>
          </a:prstGeom>
        </p:spPr>
        <p:txBody>
          <a:bodyPr lIns="0" tIns="0" rIns="0" bIns="0" rtlCol="0" anchor="t">
            <a:spAutoFit/>
          </a:bodyPr>
          <a:lstStyle/>
          <a:p>
            <a:pPr algn="ctr">
              <a:lnSpc>
                <a:spcPts val="6720"/>
              </a:lnSpc>
            </a:pPr>
            <a:r>
              <a:rPr lang="en-US" sz="4800" b="1" u="sng">
                <a:solidFill>
                  <a:srgbClr val="000000"/>
                </a:solidFill>
                <a:latin typeface="Canva Sans Bold"/>
                <a:ea typeface="Canva Sans Bold"/>
                <a:cs typeface="Canva Sans Bold"/>
                <a:sym typeface="Canva Sans Bold"/>
              </a:rPr>
              <a:t>Submitted by</a:t>
            </a:r>
            <a:r>
              <a:rPr lang="en-US" sz="4800" b="1">
                <a:solidFill>
                  <a:srgbClr val="000000"/>
                </a:solidFill>
                <a:latin typeface="Canva Sans Bold"/>
                <a:ea typeface="Canva Sans Bold"/>
                <a:cs typeface="Canva Sans Bold"/>
                <a:sym typeface="Canva Sans Bold"/>
              </a:rPr>
              <a:t>:</a:t>
            </a:r>
          </a:p>
          <a:p>
            <a:pPr algn="ctr">
              <a:lnSpc>
                <a:spcPts val="6720"/>
              </a:lnSpc>
            </a:pPr>
            <a:endParaRPr lang="en-US" sz="4800" b="1">
              <a:solidFill>
                <a:srgbClr val="000000"/>
              </a:solidFill>
              <a:latin typeface="Canva Sans Bold"/>
              <a:ea typeface="Canva Sans Bold"/>
              <a:cs typeface="Canva Sans Bold"/>
              <a:sym typeface="Canva Sans Bold"/>
            </a:endParaRPr>
          </a:p>
        </p:txBody>
      </p:sp>
      <p:sp>
        <p:nvSpPr>
          <p:cNvPr id="8" name="TextBox 8"/>
          <p:cNvSpPr txBox="1"/>
          <p:nvPr/>
        </p:nvSpPr>
        <p:spPr>
          <a:xfrm>
            <a:off x="818388" y="7148751"/>
            <a:ext cx="8196751" cy="537844"/>
          </a:xfrm>
          <a:prstGeom prst="rect">
            <a:avLst/>
          </a:prstGeom>
        </p:spPr>
        <p:txBody>
          <a:bodyPr lIns="0" tIns="0" rIns="0" bIns="0" rtlCol="0" anchor="t">
            <a:spAutoFit/>
          </a:bodyPr>
          <a:lstStyle/>
          <a:p>
            <a:pPr algn="ctr">
              <a:lnSpc>
                <a:spcPts val="4480"/>
              </a:lnSpc>
            </a:pPr>
            <a:r>
              <a:rPr lang="en-US" sz="3200" b="1">
                <a:solidFill>
                  <a:srgbClr val="000000"/>
                </a:solidFill>
                <a:latin typeface="Canva Sans Bold"/>
                <a:ea typeface="Canva Sans Bold"/>
                <a:cs typeface="Canva Sans Bold"/>
                <a:sym typeface="Canva Sans Bold"/>
              </a:rPr>
              <a:t>Aman Kumar Thakur - AP23110011682</a:t>
            </a:r>
          </a:p>
        </p:txBody>
      </p:sp>
      <p:sp>
        <p:nvSpPr>
          <p:cNvPr id="9" name="TextBox 9"/>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a:t>
            </a:r>
          </a:p>
        </p:txBody>
      </p:sp>
      <p:sp>
        <p:nvSpPr>
          <p:cNvPr id="10" name="TextBox 10"/>
          <p:cNvSpPr txBox="1"/>
          <p:nvPr/>
        </p:nvSpPr>
        <p:spPr>
          <a:xfrm>
            <a:off x="482604" y="7810420"/>
            <a:ext cx="8196751" cy="537844"/>
          </a:xfrm>
          <a:prstGeom prst="rect">
            <a:avLst/>
          </a:prstGeom>
        </p:spPr>
        <p:txBody>
          <a:bodyPr lIns="0" tIns="0" rIns="0" bIns="0" rtlCol="0" anchor="t">
            <a:spAutoFit/>
          </a:bodyPr>
          <a:lstStyle/>
          <a:p>
            <a:pPr algn="ctr">
              <a:lnSpc>
                <a:spcPts val="4480"/>
              </a:lnSpc>
            </a:pPr>
            <a:r>
              <a:rPr lang="en-US" sz="3200" b="1">
                <a:solidFill>
                  <a:srgbClr val="000000"/>
                </a:solidFill>
                <a:latin typeface="Canva Sans Bold"/>
                <a:ea typeface="Canva Sans Bold"/>
                <a:cs typeface="Canva Sans Bold"/>
                <a:sym typeface="Canva Sans Bold"/>
              </a:rPr>
              <a:t>Sameer Bachhar - AP23110011496</a:t>
            </a:r>
          </a:p>
        </p:txBody>
      </p:sp>
      <p:sp>
        <p:nvSpPr>
          <p:cNvPr id="11" name="TextBox 11"/>
          <p:cNvSpPr txBox="1"/>
          <p:nvPr/>
        </p:nvSpPr>
        <p:spPr>
          <a:xfrm>
            <a:off x="1028700" y="9262428"/>
            <a:ext cx="8196751" cy="537844"/>
          </a:xfrm>
          <a:prstGeom prst="rect">
            <a:avLst/>
          </a:prstGeom>
        </p:spPr>
        <p:txBody>
          <a:bodyPr lIns="0" tIns="0" rIns="0" bIns="0" rtlCol="0" anchor="t">
            <a:spAutoFit/>
          </a:bodyPr>
          <a:lstStyle/>
          <a:p>
            <a:pPr algn="ctr">
              <a:lnSpc>
                <a:spcPts val="4480"/>
              </a:lnSpc>
            </a:pPr>
            <a:r>
              <a:rPr lang="en-US" sz="3200" b="1">
                <a:solidFill>
                  <a:srgbClr val="000000"/>
                </a:solidFill>
                <a:latin typeface="Canva Sans Bold"/>
                <a:ea typeface="Canva Sans Bold"/>
                <a:cs typeface="Canva Sans Bold"/>
                <a:sym typeface="Canva Sans Bold"/>
              </a:rPr>
              <a:t>Bikash Kumar Mahato- AP23110011681</a:t>
            </a:r>
          </a:p>
        </p:txBody>
      </p:sp>
      <p:sp>
        <p:nvSpPr>
          <p:cNvPr id="12" name="TextBox 12"/>
          <p:cNvSpPr txBox="1"/>
          <p:nvPr/>
        </p:nvSpPr>
        <p:spPr>
          <a:xfrm>
            <a:off x="482604" y="8472089"/>
            <a:ext cx="8196751" cy="537844"/>
          </a:xfrm>
          <a:prstGeom prst="rect">
            <a:avLst/>
          </a:prstGeom>
        </p:spPr>
        <p:txBody>
          <a:bodyPr lIns="0" tIns="0" rIns="0" bIns="0" rtlCol="0" anchor="t">
            <a:spAutoFit/>
          </a:bodyPr>
          <a:lstStyle/>
          <a:p>
            <a:pPr algn="ctr">
              <a:lnSpc>
                <a:spcPts val="4480"/>
              </a:lnSpc>
            </a:pPr>
            <a:r>
              <a:rPr lang="en-US" sz="3200" b="1">
                <a:solidFill>
                  <a:srgbClr val="000000"/>
                </a:solidFill>
                <a:latin typeface="Canva Sans Bold"/>
                <a:ea typeface="Canva Sans Bold"/>
                <a:cs typeface="Canva Sans Bold"/>
                <a:sym typeface="Canva Sans Bold"/>
              </a:rPr>
              <a:t>Bibek Kumar Sah- AP23110011548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10</a:t>
            </a:r>
          </a:p>
        </p:txBody>
      </p:sp>
      <p:sp>
        <p:nvSpPr>
          <p:cNvPr id="3" name="TextBox 3"/>
          <p:cNvSpPr txBox="1"/>
          <p:nvPr/>
        </p:nvSpPr>
        <p:spPr>
          <a:xfrm>
            <a:off x="6477000" y="347351"/>
            <a:ext cx="5141417" cy="1219823"/>
          </a:xfrm>
          <a:prstGeom prst="rect">
            <a:avLst/>
          </a:prstGeom>
        </p:spPr>
        <p:txBody>
          <a:bodyPr wrap="square" lIns="0" tIns="0" rIns="0" bIns="0" rtlCol="0" anchor="t">
            <a:spAutoFit/>
          </a:bodyPr>
          <a:lstStyle/>
          <a:p>
            <a:pPr algn="ctr">
              <a:lnSpc>
                <a:spcPts val="9940"/>
              </a:lnSpc>
            </a:pPr>
            <a:r>
              <a:rPr lang="en-US" sz="7100" b="1" dirty="0">
                <a:solidFill>
                  <a:srgbClr val="000000"/>
                </a:solidFill>
                <a:latin typeface="Canva Sans Bold"/>
                <a:ea typeface="Canva Sans Bold"/>
                <a:cs typeface="Canva Sans Bold"/>
                <a:sym typeface="Canva Sans Bold"/>
              </a:rPr>
              <a:t>Conclusion</a:t>
            </a:r>
          </a:p>
        </p:txBody>
      </p:sp>
      <p:sp>
        <p:nvSpPr>
          <p:cNvPr id="4" name="TextBox 4"/>
          <p:cNvSpPr txBox="1"/>
          <p:nvPr/>
        </p:nvSpPr>
        <p:spPr>
          <a:xfrm>
            <a:off x="1338654" y="1958987"/>
            <a:ext cx="15610693" cy="7984860"/>
          </a:xfrm>
          <a:prstGeom prst="rect">
            <a:avLst/>
          </a:prstGeom>
        </p:spPr>
        <p:txBody>
          <a:bodyPr lIns="0" tIns="0" rIns="0" bIns="0" rtlCol="0" anchor="t">
            <a:spAutoFit/>
          </a:bodyPr>
          <a:lstStyle/>
          <a:p>
            <a:pPr algn="ctr">
              <a:lnSpc>
                <a:spcPts val="4564"/>
              </a:lnSpc>
            </a:pPr>
            <a:r>
              <a:rPr lang="en-US" sz="3260" b="1">
                <a:solidFill>
                  <a:srgbClr val="000000"/>
                </a:solidFill>
                <a:latin typeface="Canva Sans Bold"/>
                <a:ea typeface="Canva Sans Bold"/>
                <a:cs typeface="Canva Sans Bold"/>
                <a:sym typeface="Canva Sans Bold"/>
              </a:rPr>
              <a:t>We developed a Currency Converter desktop application using Python and Tkinter, featuring a clean and user-friendly interface. </a:t>
            </a:r>
          </a:p>
          <a:p>
            <a:pPr algn="ctr">
              <a:lnSpc>
                <a:spcPts val="4564"/>
              </a:lnSpc>
            </a:pPr>
            <a:endParaRPr lang="en-US" sz="3260" b="1">
              <a:solidFill>
                <a:srgbClr val="000000"/>
              </a:solidFill>
              <a:latin typeface="Canva Sans Bold"/>
              <a:ea typeface="Canva Sans Bold"/>
              <a:cs typeface="Canva Sans Bold"/>
              <a:sym typeface="Canva Sans Bold"/>
            </a:endParaRPr>
          </a:p>
          <a:p>
            <a:pPr algn="ctr">
              <a:lnSpc>
                <a:spcPts val="4564"/>
              </a:lnSpc>
            </a:pPr>
            <a:r>
              <a:rPr lang="en-US" sz="3260" b="1">
                <a:solidFill>
                  <a:srgbClr val="000000"/>
                </a:solidFill>
                <a:latin typeface="Canva Sans Bold"/>
                <a:ea typeface="Canva Sans Bold"/>
                <a:cs typeface="Canva Sans Bold"/>
                <a:sym typeface="Canva Sans Bold"/>
              </a:rPr>
              <a:t>The app integrates a real-time exchange rate API to ensure accurate currency conversions. To enhance performance, multithreading was used to keep the UI responsive during data fetching. </a:t>
            </a:r>
          </a:p>
          <a:p>
            <a:pPr algn="ctr">
              <a:lnSpc>
                <a:spcPts val="4564"/>
              </a:lnSpc>
            </a:pPr>
            <a:endParaRPr lang="en-US" sz="3260" b="1">
              <a:solidFill>
                <a:srgbClr val="000000"/>
              </a:solidFill>
              <a:latin typeface="Canva Sans Bold"/>
              <a:ea typeface="Canva Sans Bold"/>
              <a:cs typeface="Canva Sans Bold"/>
              <a:sym typeface="Canva Sans Bold"/>
            </a:endParaRPr>
          </a:p>
          <a:p>
            <a:pPr algn="ctr">
              <a:lnSpc>
                <a:spcPts val="4564"/>
              </a:lnSpc>
            </a:pPr>
            <a:r>
              <a:rPr lang="en-US" sz="3260" b="1">
                <a:solidFill>
                  <a:srgbClr val="000000"/>
                </a:solidFill>
                <a:latin typeface="Canva Sans Bold"/>
                <a:ea typeface="Canva Sans Bold"/>
                <a:cs typeface="Canva Sans Bold"/>
                <a:sym typeface="Canva Sans Bold"/>
              </a:rPr>
              <a:t>As a team, we effectively divided tasks such as UI design, API integration, and testing. </a:t>
            </a:r>
          </a:p>
          <a:p>
            <a:pPr algn="ctr">
              <a:lnSpc>
                <a:spcPts val="4564"/>
              </a:lnSpc>
            </a:pPr>
            <a:endParaRPr lang="en-US" sz="3260" b="1">
              <a:solidFill>
                <a:srgbClr val="000000"/>
              </a:solidFill>
              <a:latin typeface="Canva Sans Bold"/>
              <a:ea typeface="Canva Sans Bold"/>
              <a:cs typeface="Canva Sans Bold"/>
              <a:sym typeface="Canva Sans Bold"/>
            </a:endParaRPr>
          </a:p>
          <a:p>
            <a:pPr algn="ctr">
              <a:lnSpc>
                <a:spcPts val="4564"/>
              </a:lnSpc>
            </a:pPr>
            <a:r>
              <a:rPr lang="en-US" sz="3260" b="1">
                <a:solidFill>
                  <a:srgbClr val="000000"/>
                </a:solidFill>
                <a:latin typeface="Canva Sans Bold"/>
                <a:ea typeface="Canva Sans Bold"/>
                <a:cs typeface="Canva Sans Bold"/>
                <a:sym typeface="Canva Sans Bold"/>
              </a:rPr>
              <a:t>Through this project, we gained hands-on experience in API handling, GUI development, and collaborative software engineering.</a:t>
            </a:r>
          </a:p>
          <a:p>
            <a:pPr algn="ctr">
              <a:lnSpc>
                <a:spcPts val="4564"/>
              </a:lnSpc>
            </a:pPr>
            <a:endParaRPr lang="en-US" sz="3260" b="1">
              <a:solidFill>
                <a:srgbClr val="000000"/>
              </a:solidFill>
              <a:latin typeface="Canva Sans Bold"/>
              <a:ea typeface="Canva Sans Bold"/>
              <a:cs typeface="Canva Sans Bold"/>
              <a:sym typeface="Canva Sans Bold"/>
            </a:endParaRPr>
          </a:p>
          <a:p>
            <a:pPr algn="ctr">
              <a:lnSpc>
                <a:spcPts val="4564"/>
              </a:lnSpc>
            </a:pPr>
            <a:endParaRPr lang="en-US" sz="3260" b="1">
              <a:solidFill>
                <a:srgbClr val="000000"/>
              </a:solidFill>
              <a:latin typeface="Canva Sans Bold"/>
              <a:ea typeface="Canva Sans Bold"/>
              <a:cs typeface="Canva Sans Bold"/>
              <a:sym typeface="Canva Sans Bold"/>
            </a:endParaRPr>
          </a:p>
        </p:txBody>
      </p:sp>
      <p:sp>
        <p:nvSpPr>
          <p:cNvPr id="5" name="Freeform 5"/>
          <p:cNvSpPr/>
          <p:nvPr/>
        </p:nvSpPr>
        <p:spPr>
          <a:xfrm rot="2539655">
            <a:off x="10118080" y="-4963935"/>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2"/>
            <a:stretch>
              <a:fillRect/>
            </a:stretch>
          </a:blipFill>
        </p:spPr>
      </p:sp>
      <p:sp>
        <p:nvSpPr>
          <p:cNvPr id="6" name="Freeform 6"/>
          <p:cNvSpPr/>
          <p:nvPr/>
        </p:nvSpPr>
        <p:spPr>
          <a:xfrm rot="-7232766">
            <a:off x="-3268824" y="4407780"/>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2"/>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11</a:t>
            </a:r>
          </a:p>
        </p:txBody>
      </p:sp>
      <p:sp>
        <p:nvSpPr>
          <p:cNvPr id="3" name="Freeform 3"/>
          <p:cNvSpPr/>
          <p:nvPr/>
        </p:nvSpPr>
        <p:spPr>
          <a:xfrm rot="-7272887">
            <a:off x="6862496" y="-4935963"/>
            <a:ext cx="17286180" cy="18763832"/>
          </a:xfrm>
          <a:custGeom>
            <a:avLst/>
            <a:gdLst/>
            <a:ahLst/>
            <a:cxnLst/>
            <a:rect l="l" t="t" r="r" b="b"/>
            <a:pathLst>
              <a:path w="17286180" h="18763832">
                <a:moveTo>
                  <a:pt x="0" y="0"/>
                </a:moveTo>
                <a:lnTo>
                  <a:pt x="17286180" y="0"/>
                </a:lnTo>
                <a:lnTo>
                  <a:pt x="17286180" y="18763832"/>
                </a:lnTo>
                <a:lnTo>
                  <a:pt x="0" y="18763832"/>
                </a:lnTo>
                <a:lnTo>
                  <a:pt x="0" y="0"/>
                </a:lnTo>
                <a:close/>
              </a:path>
            </a:pathLst>
          </a:custGeom>
          <a:blipFill>
            <a:blip r:embed="rId2"/>
            <a:stretch>
              <a:fillRect/>
            </a:stretch>
          </a:blipFill>
        </p:spPr>
      </p:sp>
      <p:sp>
        <p:nvSpPr>
          <p:cNvPr id="4" name="Freeform 4"/>
          <p:cNvSpPr/>
          <p:nvPr/>
        </p:nvSpPr>
        <p:spPr>
          <a:xfrm rot="6053308">
            <a:off x="-6879847" y="-7211673"/>
            <a:ext cx="15817093" cy="17169165"/>
          </a:xfrm>
          <a:custGeom>
            <a:avLst/>
            <a:gdLst/>
            <a:ahLst/>
            <a:cxnLst/>
            <a:rect l="l" t="t" r="r" b="b"/>
            <a:pathLst>
              <a:path w="15817093" h="17169165">
                <a:moveTo>
                  <a:pt x="0" y="0"/>
                </a:moveTo>
                <a:lnTo>
                  <a:pt x="15817094" y="0"/>
                </a:lnTo>
                <a:lnTo>
                  <a:pt x="15817094" y="17169165"/>
                </a:lnTo>
                <a:lnTo>
                  <a:pt x="0" y="17169165"/>
                </a:lnTo>
                <a:lnTo>
                  <a:pt x="0" y="0"/>
                </a:lnTo>
                <a:close/>
              </a:path>
            </a:pathLst>
          </a:custGeom>
          <a:blipFill>
            <a:blip r:embed="rId2"/>
            <a:stretch>
              <a:fillRect/>
            </a:stretch>
          </a:blipFill>
        </p:spPr>
      </p:sp>
      <p:sp>
        <p:nvSpPr>
          <p:cNvPr id="5" name="TextBox 5"/>
          <p:cNvSpPr txBox="1"/>
          <p:nvPr/>
        </p:nvSpPr>
        <p:spPr>
          <a:xfrm>
            <a:off x="5348139" y="4011791"/>
            <a:ext cx="8139261" cy="2034817"/>
          </a:xfrm>
          <a:prstGeom prst="rect">
            <a:avLst/>
          </a:prstGeom>
        </p:spPr>
        <p:txBody>
          <a:bodyPr wrap="square" lIns="0" tIns="0" rIns="0" bIns="0" rtlCol="0" anchor="t">
            <a:spAutoFit/>
          </a:bodyPr>
          <a:lstStyle/>
          <a:p>
            <a:pPr algn="ctr">
              <a:lnSpc>
                <a:spcPts val="16675"/>
              </a:lnSpc>
            </a:pPr>
            <a:r>
              <a:rPr lang="en-US" sz="11911" b="1" dirty="0">
                <a:solidFill>
                  <a:srgbClr val="000000"/>
                </a:solidFill>
                <a:latin typeface="Canva Sans Bold"/>
                <a:ea typeface="Canva Sans Bold"/>
                <a:cs typeface="Canva Sans Bold"/>
                <a:sym typeface="Canva Sans Bold"/>
              </a:rPr>
              <a:t>Thank You</a:t>
            </a:r>
          </a:p>
        </p:txBody>
      </p:sp>
      <p:sp>
        <p:nvSpPr>
          <p:cNvPr id="6" name="Freeform 6"/>
          <p:cNvSpPr/>
          <p:nvPr/>
        </p:nvSpPr>
        <p:spPr>
          <a:xfrm rot="2863355">
            <a:off x="-1312936" y="32050"/>
            <a:ext cx="15817093" cy="17169165"/>
          </a:xfrm>
          <a:custGeom>
            <a:avLst/>
            <a:gdLst/>
            <a:ahLst/>
            <a:cxnLst/>
            <a:rect l="l" t="t" r="r" b="b"/>
            <a:pathLst>
              <a:path w="15817093" h="17169165">
                <a:moveTo>
                  <a:pt x="0" y="0"/>
                </a:moveTo>
                <a:lnTo>
                  <a:pt x="15817093" y="0"/>
                </a:lnTo>
                <a:lnTo>
                  <a:pt x="15817093" y="17169166"/>
                </a:lnTo>
                <a:lnTo>
                  <a:pt x="0" y="17169166"/>
                </a:lnTo>
                <a:lnTo>
                  <a:pt x="0" y="0"/>
                </a:lnTo>
                <a:close/>
              </a:path>
            </a:pathLst>
          </a:custGeom>
          <a:blipFill>
            <a:blip r:embed="rId2"/>
            <a:stretch>
              <a:fillRect/>
            </a:stretch>
          </a:blipFill>
        </p:spPr>
        <p:txBody>
          <a:bodyPr/>
          <a:lstStyle/>
          <a:p>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704434" y="-2223685"/>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2"/>
            <a:stretch>
              <a:fillRect/>
            </a:stretch>
          </a:blipFill>
        </p:spPr>
      </p:sp>
      <p:sp>
        <p:nvSpPr>
          <p:cNvPr id="3" name="Freeform 3"/>
          <p:cNvSpPr/>
          <p:nvPr/>
        </p:nvSpPr>
        <p:spPr>
          <a:xfrm rot="7575754">
            <a:off x="16116371" y="7527517"/>
            <a:ext cx="5716443" cy="5518966"/>
          </a:xfrm>
          <a:custGeom>
            <a:avLst/>
            <a:gdLst/>
            <a:ahLst/>
            <a:cxnLst/>
            <a:rect l="l" t="t" r="r" b="b"/>
            <a:pathLst>
              <a:path w="5716443" h="5518966">
                <a:moveTo>
                  <a:pt x="0" y="0"/>
                </a:moveTo>
                <a:lnTo>
                  <a:pt x="5716443" y="0"/>
                </a:lnTo>
                <a:lnTo>
                  <a:pt x="5716443" y="5518966"/>
                </a:lnTo>
                <a:lnTo>
                  <a:pt x="0" y="5518966"/>
                </a:lnTo>
                <a:lnTo>
                  <a:pt x="0" y="0"/>
                </a:lnTo>
                <a:close/>
              </a:path>
            </a:pathLst>
          </a:custGeom>
          <a:blipFill>
            <a:blip r:embed="rId3">
              <a:alphaModFix amt="27000"/>
              <a:extLst>
                <a:ext uri="{96DAC541-7B7A-43D3-8B79-37D633B846F1}">
                  <asvg:svgBlip xmlns:asvg="http://schemas.microsoft.com/office/drawing/2016/SVG/main" r:embed="rId4"/>
                </a:ext>
              </a:extLst>
            </a:blip>
            <a:stretch>
              <a:fillRect/>
            </a:stretch>
          </a:blipFill>
        </p:spPr>
      </p:sp>
      <p:sp>
        <p:nvSpPr>
          <p:cNvPr id="4" name="Freeform 4"/>
          <p:cNvSpPr/>
          <p:nvPr/>
        </p:nvSpPr>
        <p:spPr>
          <a:xfrm rot="7983444">
            <a:off x="-3474346" y="-3464325"/>
            <a:ext cx="5716443" cy="5518966"/>
          </a:xfrm>
          <a:custGeom>
            <a:avLst/>
            <a:gdLst/>
            <a:ahLst/>
            <a:cxnLst/>
            <a:rect l="l" t="t" r="r" b="b"/>
            <a:pathLst>
              <a:path w="5716443" h="5518966">
                <a:moveTo>
                  <a:pt x="0" y="0"/>
                </a:moveTo>
                <a:lnTo>
                  <a:pt x="5716443" y="0"/>
                </a:lnTo>
                <a:lnTo>
                  <a:pt x="5716443" y="5518966"/>
                </a:lnTo>
                <a:lnTo>
                  <a:pt x="0" y="5518966"/>
                </a:lnTo>
                <a:lnTo>
                  <a:pt x="0" y="0"/>
                </a:lnTo>
                <a:close/>
              </a:path>
            </a:pathLst>
          </a:custGeom>
          <a:blipFill>
            <a:blip r:embed="rId5">
              <a:alphaModFix amt="27000"/>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4504802" y="223033"/>
            <a:ext cx="9278396" cy="1177638"/>
          </a:xfrm>
          <a:prstGeom prst="rect">
            <a:avLst/>
          </a:prstGeom>
        </p:spPr>
        <p:txBody>
          <a:bodyPr lIns="0" tIns="0" rIns="0" bIns="0" rtlCol="0" anchor="t">
            <a:spAutoFit/>
          </a:bodyPr>
          <a:lstStyle/>
          <a:p>
            <a:pPr algn="ctr">
              <a:lnSpc>
                <a:spcPts val="9694"/>
              </a:lnSpc>
            </a:pPr>
            <a:r>
              <a:rPr lang="en-US" sz="6924" b="1">
                <a:solidFill>
                  <a:srgbClr val="000000"/>
                </a:solidFill>
                <a:latin typeface="Canva Sans Bold"/>
                <a:ea typeface="Canva Sans Bold"/>
                <a:cs typeface="Canva Sans Bold"/>
                <a:sym typeface="Canva Sans Bold"/>
              </a:rPr>
              <a:t>Problem Statement</a:t>
            </a:r>
          </a:p>
        </p:txBody>
      </p:sp>
      <p:sp>
        <p:nvSpPr>
          <p:cNvPr id="6" name="TextBox 6"/>
          <p:cNvSpPr txBox="1"/>
          <p:nvPr/>
        </p:nvSpPr>
        <p:spPr>
          <a:xfrm>
            <a:off x="1025145" y="1510148"/>
            <a:ext cx="16373557" cy="3633352"/>
          </a:xfrm>
          <a:prstGeom prst="rect">
            <a:avLst/>
          </a:prstGeom>
        </p:spPr>
        <p:txBody>
          <a:bodyPr lIns="0" tIns="0" rIns="0" bIns="0" rtlCol="0" anchor="t">
            <a:spAutoFit/>
          </a:bodyPr>
          <a:lstStyle/>
          <a:p>
            <a:pPr algn="ctr">
              <a:lnSpc>
                <a:spcPts val="5786"/>
              </a:lnSpc>
            </a:pPr>
            <a:r>
              <a:rPr lang="en-US" sz="4132">
                <a:solidFill>
                  <a:srgbClr val="000000"/>
                </a:solidFill>
                <a:latin typeface="Canva Sans"/>
                <a:ea typeface="Canva Sans"/>
                <a:cs typeface="Canva Sans"/>
                <a:sym typeface="Canva Sans"/>
              </a:rPr>
              <a:t>In today’s globalized world, currency conversion is essential for a variety of users from international travelers and online shoppers to multinational businesses and stock traders. Despite the availability of online tools, many lack the convenience, speed, and simplicity needed for regular use.</a:t>
            </a:r>
          </a:p>
        </p:txBody>
      </p:sp>
      <p:sp>
        <p:nvSpPr>
          <p:cNvPr id="7" name="TextBox 7"/>
          <p:cNvSpPr txBox="1"/>
          <p:nvPr/>
        </p:nvSpPr>
        <p:spPr>
          <a:xfrm>
            <a:off x="207476" y="5818578"/>
            <a:ext cx="7816089" cy="1348739"/>
          </a:xfrm>
          <a:prstGeom prst="rect">
            <a:avLst/>
          </a:prstGeom>
        </p:spPr>
        <p:txBody>
          <a:bodyPr lIns="0" tIns="0" rIns="0" bIns="0" rtlCol="0" anchor="t">
            <a:spAutoFit/>
          </a:bodyPr>
          <a:lstStyle/>
          <a:p>
            <a:pPr algn="ctr">
              <a:lnSpc>
                <a:spcPts val="5460"/>
              </a:lnSpc>
            </a:pPr>
            <a:r>
              <a:rPr lang="en-US" sz="3900" b="1" u="sng">
                <a:solidFill>
                  <a:srgbClr val="000000"/>
                </a:solidFill>
                <a:latin typeface="Canva Sans Bold"/>
                <a:ea typeface="Canva Sans Bold"/>
                <a:cs typeface="Canva Sans Bold"/>
                <a:sym typeface="Canva Sans Bold"/>
              </a:rPr>
              <a:t>Challenges with Existing Tools</a:t>
            </a:r>
            <a:r>
              <a:rPr lang="en-US" sz="3900" b="1">
                <a:solidFill>
                  <a:srgbClr val="000000"/>
                </a:solidFill>
                <a:latin typeface="Canva Sans Bold"/>
                <a:ea typeface="Canva Sans Bold"/>
                <a:cs typeface="Canva Sans Bold"/>
                <a:sym typeface="Canva Sans Bold"/>
              </a:rPr>
              <a:t>:</a:t>
            </a:r>
          </a:p>
          <a:p>
            <a:pPr algn="ctr">
              <a:lnSpc>
                <a:spcPts val="5460"/>
              </a:lnSpc>
            </a:pPr>
            <a:endParaRPr lang="en-US" sz="3900" b="1">
              <a:solidFill>
                <a:srgbClr val="000000"/>
              </a:solidFill>
              <a:latin typeface="Canva Sans Bold"/>
              <a:ea typeface="Canva Sans Bold"/>
              <a:cs typeface="Canva Sans Bold"/>
              <a:sym typeface="Canva Sans Bold"/>
            </a:endParaRPr>
          </a:p>
        </p:txBody>
      </p:sp>
      <p:sp>
        <p:nvSpPr>
          <p:cNvPr id="8" name="TextBox 8"/>
          <p:cNvSpPr txBox="1"/>
          <p:nvPr/>
        </p:nvSpPr>
        <p:spPr>
          <a:xfrm>
            <a:off x="1028700" y="6942380"/>
            <a:ext cx="14984312" cy="2581222"/>
          </a:xfrm>
          <a:prstGeom prst="rect">
            <a:avLst/>
          </a:prstGeom>
        </p:spPr>
        <p:txBody>
          <a:bodyPr lIns="0" tIns="0" rIns="0" bIns="0" rtlCol="0" anchor="t">
            <a:spAutoFit/>
          </a:bodyPr>
          <a:lstStyle/>
          <a:p>
            <a:pPr marL="797699" lvl="1" indent="-398849" algn="l">
              <a:lnSpc>
                <a:spcPts val="5172"/>
              </a:lnSpc>
              <a:buFont typeface="Arial"/>
              <a:buChar char="•"/>
            </a:pPr>
            <a:r>
              <a:rPr lang="en-US" sz="3694">
                <a:solidFill>
                  <a:srgbClr val="000000"/>
                </a:solidFill>
                <a:latin typeface="Canva Sans"/>
                <a:ea typeface="Canva Sans"/>
                <a:cs typeface="Canva Sans"/>
                <a:sym typeface="Canva Sans"/>
              </a:rPr>
              <a:t>Mostly web-based — not reliable offline</a:t>
            </a:r>
          </a:p>
          <a:p>
            <a:pPr marL="797699" lvl="1" indent="-398849" algn="l">
              <a:lnSpc>
                <a:spcPts val="5172"/>
              </a:lnSpc>
              <a:buFont typeface="Arial"/>
              <a:buChar char="•"/>
            </a:pPr>
            <a:r>
              <a:rPr lang="en-US" sz="3694">
                <a:solidFill>
                  <a:srgbClr val="000000"/>
                </a:solidFill>
                <a:latin typeface="Canva Sans"/>
                <a:ea typeface="Canva Sans"/>
                <a:cs typeface="Canva Sans"/>
                <a:sym typeface="Canva Sans"/>
              </a:rPr>
              <a:t>Filled with ads and complex UI</a:t>
            </a:r>
          </a:p>
          <a:p>
            <a:pPr marL="797699" lvl="1" indent="-398849" algn="l">
              <a:lnSpc>
                <a:spcPts val="5172"/>
              </a:lnSpc>
              <a:buFont typeface="Arial"/>
              <a:buChar char="•"/>
            </a:pPr>
            <a:r>
              <a:rPr lang="en-US" sz="3694">
                <a:solidFill>
                  <a:srgbClr val="000000"/>
                </a:solidFill>
                <a:latin typeface="Canva Sans"/>
                <a:ea typeface="Canva Sans"/>
                <a:cs typeface="Canva Sans"/>
                <a:sym typeface="Canva Sans"/>
              </a:rPr>
              <a:t>Mobile-focused apps that lack desktop alternatives</a:t>
            </a:r>
          </a:p>
          <a:p>
            <a:pPr algn="l">
              <a:lnSpc>
                <a:spcPts val="5172"/>
              </a:lnSpc>
            </a:pPr>
            <a:endParaRPr lang="en-US" sz="3694">
              <a:solidFill>
                <a:srgbClr val="000000"/>
              </a:solidFill>
              <a:latin typeface="Canva Sans"/>
              <a:ea typeface="Canva Sans"/>
              <a:cs typeface="Canva Sans"/>
              <a:sym typeface="Canva Sans"/>
            </a:endParaRPr>
          </a:p>
        </p:txBody>
      </p:sp>
      <p:sp>
        <p:nvSpPr>
          <p:cNvPr id="9" name="TextBox 9"/>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704434" y="-2223685"/>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2"/>
            <a:stretch>
              <a:fillRect/>
            </a:stretch>
          </a:blipFill>
        </p:spPr>
      </p:sp>
      <p:sp>
        <p:nvSpPr>
          <p:cNvPr id="3" name="Freeform 3"/>
          <p:cNvSpPr/>
          <p:nvPr/>
        </p:nvSpPr>
        <p:spPr>
          <a:xfrm rot="7575754">
            <a:off x="-3283751" y="-3956077"/>
            <a:ext cx="5716443" cy="5518966"/>
          </a:xfrm>
          <a:custGeom>
            <a:avLst/>
            <a:gdLst/>
            <a:ahLst/>
            <a:cxnLst/>
            <a:rect l="l" t="t" r="r" b="b"/>
            <a:pathLst>
              <a:path w="5716443" h="5518966">
                <a:moveTo>
                  <a:pt x="0" y="0"/>
                </a:moveTo>
                <a:lnTo>
                  <a:pt x="5716443" y="0"/>
                </a:lnTo>
                <a:lnTo>
                  <a:pt x="5716443" y="5518966"/>
                </a:lnTo>
                <a:lnTo>
                  <a:pt x="0" y="5518966"/>
                </a:lnTo>
                <a:lnTo>
                  <a:pt x="0" y="0"/>
                </a:lnTo>
                <a:close/>
              </a:path>
            </a:pathLst>
          </a:custGeom>
          <a:blipFill>
            <a:blip r:embed="rId3">
              <a:alphaModFix amt="27000"/>
              <a:extLst>
                <a:ext uri="{96DAC541-7B7A-43D3-8B79-37D633B846F1}">
                  <asvg:svgBlip xmlns:asvg="http://schemas.microsoft.com/office/drawing/2016/SVG/main" r:embed="rId4"/>
                </a:ext>
              </a:extLst>
            </a:blip>
            <a:stretch>
              <a:fillRect/>
            </a:stretch>
          </a:blipFill>
        </p:spPr>
      </p:sp>
      <p:sp>
        <p:nvSpPr>
          <p:cNvPr id="4" name="Freeform 4"/>
          <p:cNvSpPr/>
          <p:nvPr/>
        </p:nvSpPr>
        <p:spPr>
          <a:xfrm>
            <a:off x="-5927689" y="6004610"/>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2"/>
            <a:stretch>
              <a:fillRect/>
            </a:stretch>
          </a:blipFill>
        </p:spPr>
      </p:sp>
      <p:sp>
        <p:nvSpPr>
          <p:cNvPr id="5" name="TextBox 5"/>
          <p:cNvSpPr txBox="1"/>
          <p:nvPr/>
        </p:nvSpPr>
        <p:spPr>
          <a:xfrm>
            <a:off x="1028700" y="527985"/>
            <a:ext cx="3207242" cy="1784985"/>
          </a:xfrm>
          <a:prstGeom prst="rect">
            <a:avLst/>
          </a:prstGeom>
        </p:spPr>
        <p:txBody>
          <a:bodyPr lIns="0" tIns="0" rIns="0" bIns="0" rtlCol="0" anchor="t">
            <a:spAutoFit/>
          </a:bodyPr>
          <a:lstStyle/>
          <a:p>
            <a:pPr algn="ctr">
              <a:lnSpc>
                <a:spcPts val="7000"/>
              </a:lnSpc>
            </a:pPr>
            <a:r>
              <a:rPr lang="en-US" sz="5000" b="1" u="sng">
                <a:solidFill>
                  <a:srgbClr val="000000"/>
                </a:solidFill>
                <a:latin typeface="Canva Sans Bold"/>
                <a:ea typeface="Canva Sans Bold"/>
                <a:cs typeface="Canva Sans Bold"/>
                <a:sym typeface="Canva Sans Bold"/>
              </a:rPr>
              <a:t>Our Goal</a:t>
            </a:r>
            <a:r>
              <a:rPr lang="en-US" sz="5000" b="1">
                <a:solidFill>
                  <a:srgbClr val="000000"/>
                </a:solidFill>
                <a:latin typeface="Canva Sans Bold"/>
                <a:ea typeface="Canva Sans Bold"/>
                <a:cs typeface="Canva Sans Bold"/>
                <a:sym typeface="Canva Sans Bold"/>
              </a:rPr>
              <a:t>:</a:t>
            </a:r>
          </a:p>
          <a:p>
            <a:pPr algn="ctr">
              <a:lnSpc>
                <a:spcPts val="7279"/>
              </a:lnSpc>
            </a:pPr>
            <a:endParaRPr lang="en-US" sz="5000" b="1">
              <a:solidFill>
                <a:srgbClr val="000000"/>
              </a:solidFill>
              <a:latin typeface="Canva Sans Bold"/>
              <a:ea typeface="Canva Sans Bold"/>
              <a:cs typeface="Canva Sans Bold"/>
              <a:sym typeface="Canva Sans Bold"/>
            </a:endParaRPr>
          </a:p>
        </p:txBody>
      </p:sp>
      <p:sp>
        <p:nvSpPr>
          <p:cNvPr id="6" name="TextBox 6"/>
          <p:cNvSpPr txBox="1"/>
          <p:nvPr/>
        </p:nvSpPr>
        <p:spPr>
          <a:xfrm>
            <a:off x="1327128" y="1790377"/>
            <a:ext cx="11564144" cy="2380615"/>
          </a:xfrm>
          <a:prstGeom prst="rect">
            <a:avLst/>
          </a:prstGeom>
        </p:spPr>
        <p:txBody>
          <a:bodyPr lIns="0" tIns="0" rIns="0" bIns="0" rtlCol="0" anchor="t">
            <a:spAutoFit/>
          </a:bodyPr>
          <a:lstStyle/>
          <a:p>
            <a:pPr marL="734059" lvl="1" indent="-367030" algn="l">
              <a:lnSpc>
                <a:spcPts val="4759"/>
              </a:lnSpc>
              <a:buFont typeface="Arial"/>
              <a:buChar char="•"/>
            </a:pPr>
            <a:r>
              <a:rPr lang="en-US" sz="3399" dirty="0">
                <a:solidFill>
                  <a:srgbClr val="000000"/>
                </a:solidFill>
                <a:latin typeface="Canva Sans"/>
                <a:ea typeface="Canva Sans"/>
                <a:cs typeface="Canva Sans"/>
                <a:sym typeface="Canva Sans"/>
              </a:rPr>
              <a:t>Create a simple, offline-capable desktop application</a:t>
            </a:r>
          </a:p>
          <a:p>
            <a:pPr marL="734059" lvl="1" indent="-367030" algn="l">
              <a:lnSpc>
                <a:spcPts val="4759"/>
              </a:lnSpc>
              <a:buFont typeface="Arial"/>
              <a:buChar char="•"/>
            </a:pPr>
            <a:r>
              <a:rPr lang="en-US" sz="3399" dirty="0">
                <a:solidFill>
                  <a:srgbClr val="000000"/>
                </a:solidFill>
                <a:latin typeface="Canva Sans"/>
                <a:ea typeface="Canva Sans"/>
                <a:cs typeface="Canva Sans"/>
                <a:sym typeface="Canva Sans"/>
              </a:rPr>
              <a:t>Provide real-time currency conversion using API</a:t>
            </a:r>
          </a:p>
          <a:p>
            <a:pPr marL="734059" lvl="1" indent="-367030" algn="l">
              <a:lnSpc>
                <a:spcPts val="4759"/>
              </a:lnSpc>
              <a:buFont typeface="Arial"/>
              <a:buChar char="•"/>
            </a:pPr>
            <a:r>
              <a:rPr lang="en-US" sz="3399" dirty="0">
                <a:solidFill>
                  <a:srgbClr val="000000"/>
                </a:solidFill>
                <a:latin typeface="Canva Sans"/>
                <a:ea typeface="Canva Sans"/>
                <a:cs typeface="Canva Sans"/>
                <a:sym typeface="Canva Sans"/>
              </a:rPr>
              <a:t>Build a minimal, fast, and user-friendly GUI</a:t>
            </a:r>
          </a:p>
          <a:p>
            <a:pPr algn="l">
              <a:lnSpc>
                <a:spcPts val="4759"/>
              </a:lnSpc>
            </a:pPr>
            <a:endParaRPr lang="en-US" sz="3399" dirty="0">
              <a:solidFill>
                <a:srgbClr val="000000"/>
              </a:solidFill>
              <a:latin typeface="Canva Sans"/>
              <a:ea typeface="Canva Sans"/>
              <a:cs typeface="Canva Sans"/>
              <a:sym typeface="Canva Sans"/>
            </a:endParaRPr>
          </a:p>
        </p:txBody>
      </p:sp>
      <p:sp>
        <p:nvSpPr>
          <p:cNvPr id="7" name="TextBox 7"/>
          <p:cNvSpPr txBox="1"/>
          <p:nvPr/>
        </p:nvSpPr>
        <p:spPr>
          <a:xfrm>
            <a:off x="457200" y="4166073"/>
            <a:ext cx="3643509" cy="887095"/>
          </a:xfrm>
          <a:prstGeom prst="rect">
            <a:avLst/>
          </a:prstGeom>
        </p:spPr>
        <p:txBody>
          <a:bodyPr wrap="square" lIns="0" tIns="0" rIns="0" bIns="0" rtlCol="0" anchor="t">
            <a:spAutoFit/>
          </a:bodyPr>
          <a:lstStyle/>
          <a:p>
            <a:pPr algn="ctr">
              <a:lnSpc>
                <a:spcPts val="7279"/>
              </a:lnSpc>
            </a:pPr>
            <a:r>
              <a:rPr lang="en-US" sz="5199" b="1" dirty="0">
                <a:solidFill>
                  <a:srgbClr val="000000"/>
                </a:solidFill>
                <a:latin typeface="Canva Sans Bold"/>
                <a:ea typeface="Canva Sans Bold"/>
                <a:cs typeface="Canva Sans Bold"/>
                <a:sym typeface="Canva Sans Bold"/>
              </a:rPr>
              <a:t>Objectives:</a:t>
            </a:r>
          </a:p>
        </p:txBody>
      </p:sp>
      <p:sp>
        <p:nvSpPr>
          <p:cNvPr id="8" name="TextBox 8"/>
          <p:cNvSpPr txBox="1"/>
          <p:nvPr/>
        </p:nvSpPr>
        <p:spPr>
          <a:xfrm>
            <a:off x="471291" y="5086350"/>
            <a:ext cx="17669371" cy="4302125"/>
          </a:xfrm>
          <a:prstGeom prst="rect">
            <a:avLst/>
          </a:prstGeom>
        </p:spPr>
        <p:txBody>
          <a:bodyPr lIns="0" tIns="0" rIns="0" bIns="0" rtlCol="0" anchor="t">
            <a:spAutoFit/>
          </a:bodyPr>
          <a:lstStyle/>
          <a:p>
            <a:pPr marL="755649" lvl="1" indent="-377824" algn="l">
              <a:lnSpc>
                <a:spcPts val="4899"/>
              </a:lnSpc>
              <a:buFont typeface="Arial"/>
              <a:buChar char="•"/>
            </a:pPr>
            <a:r>
              <a:rPr lang="en-US" sz="3499" dirty="0">
                <a:solidFill>
                  <a:srgbClr val="000000"/>
                </a:solidFill>
                <a:latin typeface="Canva Sans"/>
                <a:ea typeface="Canva Sans"/>
                <a:cs typeface="Canva Sans"/>
                <a:sym typeface="Canva Sans"/>
              </a:rPr>
              <a:t>Design a Graphical User Interface (GUI) using Python’s </a:t>
            </a:r>
            <a:r>
              <a:rPr lang="en-US" sz="3499" dirty="0" err="1">
                <a:solidFill>
                  <a:srgbClr val="000000"/>
                </a:solidFill>
                <a:latin typeface="Canva Sans"/>
                <a:ea typeface="Canva Sans"/>
                <a:cs typeface="Canva Sans"/>
                <a:sym typeface="Canva Sans"/>
              </a:rPr>
              <a:t>Tkinter</a:t>
            </a:r>
            <a:r>
              <a:rPr lang="en-US" sz="3499" dirty="0">
                <a:solidFill>
                  <a:srgbClr val="000000"/>
                </a:solidFill>
                <a:latin typeface="Canva Sans"/>
                <a:ea typeface="Canva Sans"/>
                <a:cs typeface="Canva Sans"/>
                <a:sym typeface="Canva Sans"/>
              </a:rPr>
              <a:t> library.</a:t>
            </a:r>
          </a:p>
          <a:p>
            <a:pPr marL="755649" lvl="1" indent="-377824" algn="l">
              <a:lnSpc>
                <a:spcPts val="4899"/>
              </a:lnSpc>
              <a:buFont typeface="Arial"/>
              <a:buChar char="•"/>
            </a:pPr>
            <a:r>
              <a:rPr lang="en-US" sz="3499" dirty="0">
                <a:solidFill>
                  <a:srgbClr val="000000"/>
                </a:solidFill>
                <a:latin typeface="Canva Sans"/>
                <a:ea typeface="Canva Sans"/>
                <a:cs typeface="Canva Sans"/>
                <a:sym typeface="Canva Sans"/>
              </a:rPr>
              <a:t>Use the </a:t>
            </a:r>
            <a:r>
              <a:rPr lang="en-US" sz="3499" dirty="0" err="1">
                <a:solidFill>
                  <a:srgbClr val="000000"/>
                </a:solidFill>
                <a:latin typeface="Canva Sans"/>
                <a:ea typeface="Canva Sans"/>
                <a:cs typeface="Canva Sans"/>
                <a:sym typeface="Canva Sans"/>
              </a:rPr>
              <a:t>ExchangeRate</a:t>
            </a:r>
            <a:r>
              <a:rPr lang="en-US" sz="3499" dirty="0">
                <a:solidFill>
                  <a:srgbClr val="000000"/>
                </a:solidFill>
                <a:latin typeface="Canva Sans"/>
                <a:ea typeface="Canva Sans"/>
                <a:cs typeface="Canva Sans"/>
                <a:sym typeface="Canva Sans"/>
              </a:rPr>
              <a:t>-API to fetch live exchange rates.</a:t>
            </a:r>
          </a:p>
          <a:p>
            <a:pPr marL="755649" lvl="1" indent="-377824" algn="l">
              <a:lnSpc>
                <a:spcPts val="4899"/>
              </a:lnSpc>
              <a:buFont typeface="Arial"/>
              <a:buChar char="•"/>
            </a:pPr>
            <a:r>
              <a:rPr lang="en-US" sz="3499" dirty="0">
                <a:solidFill>
                  <a:srgbClr val="000000"/>
                </a:solidFill>
                <a:latin typeface="Canva Sans"/>
                <a:ea typeface="Canva Sans"/>
                <a:cs typeface="Canva Sans"/>
                <a:sym typeface="Canva Sans"/>
              </a:rPr>
              <a:t>Allow users to select any currency combination and enter the amount.</a:t>
            </a:r>
          </a:p>
          <a:p>
            <a:pPr marL="755649" lvl="1" indent="-377824" algn="l">
              <a:lnSpc>
                <a:spcPts val="4899"/>
              </a:lnSpc>
              <a:buFont typeface="Arial"/>
              <a:buChar char="•"/>
            </a:pPr>
            <a:r>
              <a:rPr lang="en-US" sz="3499" dirty="0">
                <a:solidFill>
                  <a:srgbClr val="000000"/>
                </a:solidFill>
                <a:latin typeface="Canva Sans"/>
                <a:ea typeface="Canva Sans"/>
                <a:cs typeface="Canva Sans"/>
                <a:sym typeface="Canva Sans"/>
              </a:rPr>
              <a:t>Handle invalid input and connection issues gracefully.</a:t>
            </a:r>
          </a:p>
          <a:p>
            <a:pPr marL="755649" lvl="1" indent="-377824" algn="l">
              <a:lnSpc>
                <a:spcPts val="4899"/>
              </a:lnSpc>
              <a:buFont typeface="Arial"/>
              <a:buChar char="•"/>
            </a:pPr>
            <a:r>
              <a:rPr lang="en-US" sz="3499" dirty="0">
                <a:solidFill>
                  <a:srgbClr val="000000"/>
                </a:solidFill>
                <a:latin typeface="Canva Sans"/>
                <a:ea typeface="Canva Sans"/>
                <a:cs typeface="Canva Sans"/>
                <a:sym typeface="Canva Sans"/>
              </a:rPr>
              <a:t>Implement multithreading to ensure the UI remains responsive during API calls.</a:t>
            </a:r>
          </a:p>
          <a:p>
            <a:pPr marL="755649" lvl="1" indent="-377824" algn="l">
              <a:lnSpc>
                <a:spcPts val="4899"/>
              </a:lnSpc>
              <a:buFont typeface="Arial"/>
              <a:buChar char="•"/>
            </a:pPr>
            <a:r>
              <a:rPr lang="en-US" sz="3499" dirty="0">
                <a:solidFill>
                  <a:srgbClr val="000000"/>
                </a:solidFill>
                <a:latin typeface="Canva Sans"/>
                <a:ea typeface="Canva Sans"/>
                <a:cs typeface="Canva Sans"/>
                <a:sym typeface="Canva Sans"/>
              </a:rPr>
              <a:t>Deliver a desktop-friendly experience with simple interactions.</a:t>
            </a:r>
          </a:p>
          <a:p>
            <a:pPr algn="l">
              <a:lnSpc>
                <a:spcPts val="4899"/>
              </a:lnSpc>
            </a:pPr>
            <a:endParaRPr lang="en-US" sz="3499" dirty="0">
              <a:solidFill>
                <a:srgbClr val="000000"/>
              </a:solidFill>
              <a:latin typeface="Canva Sans"/>
              <a:ea typeface="Canva Sans"/>
              <a:cs typeface="Canva Sans"/>
              <a:sym typeface="Canva Sans"/>
            </a:endParaRPr>
          </a:p>
        </p:txBody>
      </p:sp>
      <p:sp>
        <p:nvSpPr>
          <p:cNvPr id="9" name="TextBox 9"/>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568351" y="4582501"/>
            <a:ext cx="4205848" cy="3296524"/>
          </a:xfrm>
          <a:prstGeom prst="rect">
            <a:avLst/>
          </a:prstGeom>
        </p:spPr>
        <p:txBody>
          <a:bodyPr lIns="0" tIns="0" rIns="0" bIns="0" rtlCol="0" anchor="t">
            <a:spAutoFit/>
          </a:bodyPr>
          <a:lstStyle/>
          <a:p>
            <a:pPr marL="799383" lvl="1" indent="-399692" algn="l">
              <a:lnSpc>
                <a:spcPts val="5183"/>
              </a:lnSpc>
              <a:buFont typeface="Arial"/>
              <a:buChar char="•"/>
            </a:pPr>
            <a:r>
              <a:rPr lang="en-US" sz="3702">
                <a:solidFill>
                  <a:srgbClr val="FFFFFF"/>
                </a:solidFill>
                <a:latin typeface="Telegraf"/>
                <a:ea typeface="Telegraf"/>
                <a:cs typeface="Telegraf"/>
                <a:sym typeface="Telegraf"/>
              </a:rPr>
              <a:t>Python</a:t>
            </a:r>
          </a:p>
          <a:p>
            <a:pPr marL="799383" lvl="1" indent="-399692" algn="l">
              <a:lnSpc>
                <a:spcPts val="5183"/>
              </a:lnSpc>
              <a:buFont typeface="Arial"/>
              <a:buChar char="•"/>
            </a:pPr>
            <a:r>
              <a:rPr lang="en-US" sz="3702">
                <a:solidFill>
                  <a:srgbClr val="FFFFFF"/>
                </a:solidFill>
                <a:latin typeface="Telegraf"/>
                <a:ea typeface="Telegraf"/>
                <a:cs typeface="Telegraf"/>
                <a:sym typeface="Telegraf"/>
              </a:rPr>
              <a:t>JavaScript</a:t>
            </a:r>
          </a:p>
          <a:p>
            <a:pPr marL="799383" lvl="1" indent="-399692" algn="l">
              <a:lnSpc>
                <a:spcPts val="5183"/>
              </a:lnSpc>
              <a:buFont typeface="Arial"/>
              <a:buChar char="•"/>
            </a:pPr>
            <a:r>
              <a:rPr lang="en-US" sz="3702">
                <a:solidFill>
                  <a:srgbClr val="FFFFFF"/>
                </a:solidFill>
                <a:latin typeface="Telegraf"/>
                <a:ea typeface="Telegraf"/>
                <a:cs typeface="Telegraf"/>
                <a:sym typeface="Telegraf"/>
              </a:rPr>
              <a:t>Java</a:t>
            </a:r>
          </a:p>
          <a:p>
            <a:pPr marL="799383" lvl="1" indent="-399692" algn="l">
              <a:lnSpc>
                <a:spcPts val="5183"/>
              </a:lnSpc>
              <a:buFont typeface="Arial"/>
              <a:buChar char="•"/>
            </a:pPr>
            <a:r>
              <a:rPr lang="en-US" sz="3702">
                <a:solidFill>
                  <a:srgbClr val="FFFFFF"/>
                </a:solidFill>
                <a:latin typeface="Telegraf"/>
                <a:ea typeface="Telegraf"/>
                <a:cs typeface="Telegraf"/>
                <a:sym typeface="Telegraf"/>
              </a:rPr>
              <a:t>C++</a:t>
            </a:r>
          </a:p>
          <a:p>
            <a:pPr marL="799383" lvl="1" indent="-399692" algn="l">
              <a:lnSpc>
                <a:spcPts val="5183"/>
              </a:lnSpc>
              <a:buFont typeface="Arial"/>
              <a:buChar char="•"/>
            </a:pPr>
            <a:r>
              <a:rPr lang="en-US" sz="3702">
                <a:solidFill>
                  <a:srgbClr val="FFFFFF"/>
                </a:solidFill>
                <a:latin typeface="Telegraf"/>
                <a:ea typeface="Telegraf"/>
                <a:cs typeface="Telegraf"/>
                <a:sym typeface="Telegraf"/>
              </a:rPr>
              <a:t>Ruby</a:t>
            </a:r>
          </a:p>
        </p:txBody>
      </p:sp>
      <p:sp>
        <p:nvSpPr>
          <p:cNvPr id="3" name="Freeform 3"/>
          <p:cNvSpPr/>
          <p:nvPr/>
        </p:nvSpPr>
        <p:spPr>
          <a:xfrm>
            <a:off x="11668775" y="5143500"/>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2"/>
            <a:stretch>
              <a:fillRect/>
            </a:stretch>
          </a:blipFill>
        </p:spPr>
      </p:sp>
      <p:sp>
        <p:nvSpPr>
          <p:cNvPr id="4" name="Freeform 4"/>
          <p:cNvSpPr/>
          <p:nvPr/>
        </p:nvSpPr>
        <p:spPr>
          <a:xfrm rot="7575754">
            <a:off x="-3487753" y="7851187"/>
            <a:ext cx="5716443" cy="5518966"/>
          </a:xfrm>
          <a:custGeom>
            <a:avLst/>
            <a:gdLst/>
            <a:ahLst/>
            <a:cxnLst/>
            <a:rect l="l" t="t" r="r" b="b"/>
            <a:pathLst>
              <a:path w="5716443" h="5518966">
                <a:moveTo>
                  <a:pt x="0" y="0"/>
                </a:moveTo>
                <a:lnTo>
                  <a:pt x="5716443" y="0"/>
                </a:lnTo>
                <a:lnTo>
                  <a:pt x="5716443" y="5518966"/>
                </a:lnTo>
                <a:lnTo>
                  <a:pt x="0" y="5518966"/>
                </a:lnTo>
                <a:lnTo>
                  <a:pt x="0" y="0"/>
                </a:lnTo>
                <a:close/>
              </a:path>
            </a:pathLst>
          </a:custGeom>
          <a:blipFill>
            <a:blip r:embed="rId3">
              <a:alphaModFix amt="27000"/>
              <a:extLst>
                <a:ext uri="{96DAC541-7B7A-43D3-8B79-37D633B846F1}">
                  <asvg:svgBlip xmlns:asvg="http://schemas.microsoft.com/office/drawing/2016/SVG/main" r:embed="rId4"/>
                </a:ext>
              </a:extLst>
            </a:blip>
            <a:stretch>
              <a:fillRect/>
            </a:stretch>
          </a:blipFill>
        </p:spPr>
      </p:sp>
      <p:sp>
        <p:nvSpPr>
          <p:cNvPr id="5" name="Freeform 5"/>
          <p:cNvSpPr/>
          <p:nvPr/>
        </p:nvSpPr>
        <p:spPr>
          <a:xfrm rot="7575754">
            <a:off x="15429778" y="-3752847"/>
            <a:ext cx="5716443" cy="5518966"/>
          </a:xfrm>
          <a:custGeom>
            <a:avLst/>
            <a:gdLst/>
            <a:ahLst/>
            <a:cxnLst/>
            <a:rect l="l" t="t" r="r" b="b"/>
            <a:pathLst>
              <a:path w="5716443" h="5518966">
                <a:moveTo>
                  <a:pt x="0" y="0"/>
                </a:moveTo>
                <a:lnTo>
                  <a:pt x="5716444" y="0"/>
                </a:lnTo>
                <a:lnTo>
                  <a:pt x="5716444" y="5518966"/>
                </a:lnTo>
                <a:lnTo>
                  <a:pt x="0" y="5518966"/>
                </a:lnTo>
                <a:lnTo>
                  <a:pt x="0" y="0"/>
                </a:lnTo>
                <a:close/>
              </a:path>
            </a:pathLst>
          </a:custGeom>
          <a:blipFill>
            <a:blip r:embed="rId3">
              <a:alphaModFix amt="27000"/>
              <a:extLst>
                <a:ext uri="{96DAC541-7B7A-43D3-8B79-37D633B846F1}">
                  <asvg:svgBlip xmlns:asvg="http://schemas.microsoft.com/office/drawing/2016/SVG/main" r:embed="rId4"/>
                </a:ext>
              </a:extLst>
            </a:blip>
            <a:stretch>
              <a:fillRect/>
            </a:stretch>
          </a:blipFill>
        </p:spPr>
      </p:sp>
      <p:sp>
        <p:nvSpPr>
          <p:cNvPr id="6" name="Freeform 6"/>
          <p:cNvSpPr/>
          <p:nvPr/>
        </p:nvSpPr>
        <p:spPr>
          <a:xfrm>
            <a:off x="-2737955" y="-5001332"/>
            <a:ext cx="9214955" cy="10002665"/>
          </a:xfrm>
          <a:custGeom>
            <a:avLst/>
            <a:gdLst/>
            <a:ahLst/>
            <a:cxnLst/>
            <a:rect l="l" t="t" r="r" b="b"/>
            <a:pathLst>
              <a:path w="9214955" h="10002665">
                <a:moveTo>
                  <a:pt x="0" y="0"/>
                </a:moveTo>
                <a:lnTo>
                  <a:pt x="9214955" y="0"/>
                </a:lnTo>
                <a:lnTo>
                  <a:pt x="9214955" y="10002664"/>
                </a:lnTo>
                <a:lnTo>
                  <a:pt x="0" y="10002664"/>
                </a:lnTo>
                <a:lnTo>
                  <a:pt x="0" y="0"/>
                </a:lnTo>
                <a:close/>
              </a:path>
            </a:pathLst>
          </a:custGeom>
          <a:blipFill>
            <a:blip r:embed="rId2"/>
            <a:stretch>
              <a:fillRect/>
            </a:stretch>
          </a:blipFill>
        </p:spPr>
      </p:sp>
      <p:sp>
        <p:nvSpPr>
          <p:cNvPr id="7" name="Freeform 7"/>
          <p:cNvSpPr/>
          <p:nvPr/>
        </p:nvSpPr>
        <p:spPr>
          <a:xfrm>
            <a:off x="7860788" y="3025918"/>
            <a:ext cx="1302109" cy="674103"/>
          </a:xfrm>
          <a:custGeom>
            <a:avLst/>
            <a:gdLst/>
            <a:ahLst/>
            <a:cxnLst/>
            <a:rect l="l" t="t" r="r" b="b"/>
            <a:pathLst>
              <a:path w="1302109" h="674103">
                <a:moveTo>
                  <a:pt x="0" y="0"/>
                </a:moveTo>
                <a:lnTo>
                  <a:pt x="1302109" y="0"/>
                </a:lnTo>
                <a:lnTo>
                  <a:pt x="1302109" y="674103"/>
                </a:lnTo>
                <a:lnTo>
                  <a:pt x="0" y="674103"/>
                </a:lnTo>
                <a:lnTo>
                  <a:pt x="0" y="0"/>
                </a:lnTo>
                <a:close/>
              </a:path>
            </a:pathLst>
          </a:custGeom>
          <a:blipFill>
            <a:blip r:embed="rId5"/>
            <a:stretch>
              <a:fillRect t="-58433" b="-34728"/>
            </a:stretch>
          </a:blipFill>
        </p:spPr>
      </p:sp>
      <p:sp>
        <p:nvSpPr>
          <p:cNvPr id="8" name="TextBox 8"/>
          <p:cNvSpPr txBox="1"/>
          <p:nvPr/>
        </p:nvSpPr>
        <p:spPr>
          <a:xfrm>
            <a:off x="5668814" y="182657"/>
            <a:ext cx="7056586" cy="1094741"/>
          </a:xfrm>
          <a:prstGeom prst="rect">
            <a:avLst/>
          </a:prstGeom>
        </p:spPr>
        <p:txBody>
          <a:bodyPr wrap="square" lIns="0" tIns="0" rIns="0" bIns="0" rtlCol="0" anchor="t">
            <a:spAutoFit/>
          </a:bodyPr>
          <a:lstStyle/>
          <a:p>
            <a:pPr algn="ctr">
              <a:lnSpc>
                <a:spcPts val="8959"/>
              </a:lnSpc>
            </a:pPr>
            <a:r>
              <a:rPr lang="en-US" sz="6399" b="1" dirty="0">
                <a:solidFill>
                  <a:srgbClr val="000000"/>
                </a:solidFill>
                <a:latin typeface="Canva Sans Bold"/>
                <a:ea typeface="Canva Sans Bold"/>
                <a:cs typeface="Canva Sans Bold"/>
                <a:sym typeface="Canva Sans Bold"/>
              </a:rPr>
              <a:t>Technology Stack</a:t>
            </a:r>
          </a:p>
        </p:txBody>
      </p:sp>
      <p:sp>
        <p:nvSpPr>
          <p:cNvPr id="9" name="TextBox 9"/>
          <p:cNvSpPr txBox="1"/>
          <p:nvPr/>
        </p:nvSpPr>
        <p:spPr>
          <a:xfrm>
            <a:off x="1782914" y="1848825"/>
            <a:ext cx="3823792" cy="887095"/>
          </a:xfrm>
          <a:prstGeom prst="rect">
            <a:avLst/>
          </a:prstGeom>
        </p:spPr>
        <p:txBody>
          <a:bodyPr lIns="0" tIns="0" rIns="0" bIns="0" rtlCol="0" anchor="t">
            <a:spAutoFit/>
          </a:bodyPr>
          <a:lstStyle/>
          <a:p>
            <a:pPr algn="ctr">
              <a:lnSpc>
                <a:spcPts val="7279"/>
              </a:lnSpc>
            </a:pPr>
            <a:r>
              <a:rPr lang="en-US" sz="5199" b="1" u="sng">
                <a:solidFill>
                  <a:srgbClr val="000000"/>
                </a:solidFill>
                <a:latin typeface="Canva Sans Bold"/>
                <a:ea typeface="Canva Sans Bold"/>
                <a:cs typeface="Canva Sans Bold"/>
                <a:sym typeface="Canva Sans Bold"/>
              </a:rPr>
              <a:t>Component</a:t>
            </a:r>
          </a:p>
        </p:txBody>
      </p:sp>
      <p:sp>
        <p:nvSpPr>
          <p:cNvPr id="10" name="TextBox 10"/>
          <p:cNvSpPr txBox="1"/>
          <p:nvPr/>
        </p:nvSpPr>
        <p:spPr>
          <a:xfrm>
            <a:off x="10633294" y="1758151"/>
            <a:ext cx="5667841" cy="1837269"/>
          </a:xfrm>
          <a:prstGeom prst="rect">
            <a:avLst/>
          </a:prstGeom>
        </p:spPr>
        <p:txBody>
          <a:bodyPr lIns="0" tIns="0" rIns="0" bIns="0" rtlCol="0" anchor="t">
            <a:spAutoFit/>
          </a:bodyPr>
          <a:lstStyle/>
          <a:p>
            <a:pPr algn="ctr">
              <a:lnSpc>
                <a:spcPts val="7408"/>
              </a:lnSpc>
            </a:pPr>
            <a:r>
              <a:rPr lang="en-US" sz="5291" b="1" u="sng">
                <a:solidFill>
                  <a:srgbClr val="000000"/>
                </a:solidFill>
                <a:latin typeface="Canva Sans Bold"/>
                <a:ea typeface="Canva Sans Bold"/>
                <a:cs typeface="Canva Sans Bold"/>
                <a:sym typeface="Canva Sans Bold"/>
              </a:rPr>
              <a:t>Technology Used</a:t>
            </a:r>
          </a:p>
          <a:p>
            <a:pPr algn="ctr">
              <a:lnSpc>
                <a:spcPts val="7408"/>
              </a:lnSpc>
            </a:pPr>
            <a:endParaRPr lang="en-US" sz="5291" b="1" u="sng">
              <a:solidFill>
                <a:srgbClr val="000000"/>
              </a:solidFill>
              <a:latin typeface="Canva Sans Bold"/>
              <a:ea typeface="Canva Sans Bold"/>
              <a:cs typeface="Canva Sans Bold"/>
              <a:sym typeface="Canva Sans Bold"/>
            </a:endParaRPr>
          </a:p>
        </p:txBody>
      </p:sp>
      <p:sp>
        <p:nvSpPr>
          <p:cNvPr id="11" name="TextBox 11"/>
          <p:cNvSpPr txBox="1"/>
          <p:nvPr/>
        </p:nvSpPr>
        <p:spPr>
          <a:xfrm>
            <a:off x="3643461" y="2959243"/>
            <a:ext cx="3823792" cy="6729727"/>
          </a:xfrm>
          <a:prstGeom prst="rect">
            <a:avLst/>
          </a:prstGeom>
        </p:spPr>
        <p:txBody>
          <a:bodyPr wrap="square" lIns="0" tIns="0" rIns="0" bIns="0" rtlCol="0" anchor="t">
            <a:spAutoFit/>
          </a:bodyPr>
          <a:lstStyle/>
          <a:p>
            <a:pPr algn="ctr">
              <a:lnSpc>
                <a:spcPts val="4759"/>
              </a:lnSpc>
            </a:pPr>
            <a:r>
              <a:rPr lang="en-US" sz="3399" b="1" dirty="0">
                <a:solidFill>
                  <a:srgbClr val="000000"/>
                </a:solidFill>
                <a:latin typeface="Canva Sans Bold"/>
                <a:ea typeface="Canva Sans Bold"/>
                <a:cs typeface="Canva Sans Bold"/>
                <a:sym typeface="Canva Sans Bold"/>
              </a:rPr>
              <a:t>Language</a:t>
            </a:r>
          </a:p>
          <a:p>
            <a:pPr algn="ctr">
              <a:lnSpc>
                <a:spcPts val="4759"/>
              </a:lnSpc>
            </a:pPr>
            <a:endParaRPr lang="en-US" sz="3399" b="1" dirty="0">
              <a:solidFill>
                <a:srgbClr val="000000"/>
              </a:solidFill>
              <a:latin typeface="Canva Sans Bold"/>
              <a:ea typeface="Canva Sans Bold"/>
              <a:cs typeface="Canva Sans Bold"/>
              <a:sym typeface="Canva Sans Bold"/>
            </a:endParaRPr>
          </a:p>
          <a:p>
            <a:pPr algn="ctr">
              <a:lnSpc>
                <a:spcPts val="4759"/>
              </a:lnSpc>
            </a:pPr>
            <a:r>
              <a:rPr lang="en-US" sz="3399" b="1" dirty="0">
                <a:solidFill>
                  <a:srgbClr val="000000"/>
                </a:solidFill>
                <a:latin typeface="Canva Sans Bold"/>
                <a:ea typeface="Canva Sans Bold"/>
                <a:cs typeface="Canva Sans Bold"/>
                <a:sym typeface="Canva Sans Bold"/>
              </a:rPr>
              <a:t>GUI Library</a:t>
            </a:r>
          </a:p>
          <a:p>
            <a:pPr algn="ctr">
              <a:lnSpc>
                <a:spcPts val="4759"/>
              </a:lnSpc>
            </a:pPr>
            <a:endParaRPr lang="en-US" sz="3399" b="1" dirty="0">
              <a:solidFill>
                <a:srgbClr val="000000"/>
              </a:solidFill>
              <a:latin typeface="Canva Sans Bold"/>
              <a:ea typeface="Canva Sans Bold"/>
              <a:cs typeface="Canva Sans Bold"/>
              <a:sym typeface="Canva Sans Bold"/>
            </a:endParaRPr>
          </a:p>
          <a:p>
            <a:pPr algn="ctr">
              <a:lnSpc>
                <a:spcPts val="4759"/>
              </a:lnSpc>
            </a:pPr>
            <a:r>
              <a:rPr lang="en-US" sz="3399" b="1" dirty="0">
                <a:solidFill>
                  <a:srgbClr val="000000"/>
                </a:solidFill>
                <a:latin typeface="Canva Sans Bold"/>
                <a:ea typeface="Canva Sans Bold"/>
                <a:cs typeface="Canva Sans Bold"/>
                <a:sym typeface="Canva Sans Bold"/>
              </a:rPr>
              <a:t>API</a:t>
            </a:r>
          </a:p>
          <a:p>
            <a:pPr algn="ctr">
              <a:lnSpc>
                <a:spcPts val="4759"/>
              </a:lnSpc>
            </a:pPr>
            <a:endParaRPr lang="en-US" sz="3399" b="1" dirty="0">
              <a:solidFill>
                <a:srgbClr val="000000"/>
              </a:solidFill>
              <a:latin typeface="Canva Sans Bold"/>
              <a:ea typeface="Canva Sans Bold"/>
              <a:cs typeface="Canva Sans Bold"/>
              <a:sym typeface="Canva Sans Bold"/>
            </a:endParaRPr>
          </a:p>
          <a:p>
            <a:pPr algn="ctr">
              <a:lnSpc>
                <a:spcPts val="4759"/>
              </a:lnSpc>
            </a:pPr>
            <a:r>
              <a:rPr lang="en-US" sz="3399" b="1" dirty="0">
                <a:solidFill>
                  <a:srgbClr val="000000"/>
                </a:solidFill>
                <a:latin typeface="Canva Sans Bold"/>
                <a:ea typeface="Canva Sans Bold"/>
                <a:cs typeface="Canva Sans Bold"/>
                <a:sym typeface="Canva Sans Bold"/>
              </a:rPr>
              <a:t>HTTP Requests</a:t>
            </a:r>
          </a:p>
          <a:p>
            <a:pPr algn="ctr">
              <a:lnSpc>
                <a:spcPts val="4759"/>
              </a:lnSpc>
            </a:pPr>
            <a:endParaRPr lang="en-US" sz="3399" b="1" dirty="0">
              <a:solidFill>
                <a:srgbClr val="000000"/>
              </a:solidFill>
              <a:latin typeface="Canva Sans Bold"/>
              <a:ea typeface="Canva Sans Bold"/>
              <a:cs typeface="Canva Sans Bold"/>
              <a:sym typeface="Canva Sans Bold"/>
            </a:endParaRPr>
          </a:p>
          <a:p>
            <a:pPr algn="ctr">
              <a:lnSpc>
                <a:spcPts val="4759"/>
              </a:lnSpc>
            </a:pPr>
            <a:r>
              <a:rPr lang="en-US" sz="3399" b="1" dirty="0">
                <a:solidFill>
                  <a:srgbClr val="000000"/>
                </a:solidFill>
                <a:latin typeface="Canva Sans Bold"/>
                <a:ea typeface="Canva Sans Bold"/>
                <a:cs typeface="Canva Sans Bold"/>
                <a:sym typeface="Canva Sans Bold"/>
              </a:rPr>
              <a:t>OS Compatibility</a:t>
            </a:r>
          </a:p>
          <a:p>
            <a:pPr algn="ctr">
              <a:lnSpc>
                <a:spcPts val="4759"/>
              </a:lnSpc>
            </a:pPr>
            <a:endParaRPr lang="en-US" sz="3399" b="1" dirty="0">
              <a:solidFill>
                <a:srgbClr val="000000"/>
              </a:solidFill>
              <a:latin typeface="Canva Sans Bold"/>
              <a:ea typeface="Canva Sans Bold"/>
              <a:cs typeface="Canva Sans Bold"/>
              <a:sym typeface="Canva Sans Bold"/>
            </a:endParaRPr>
          </a:p>
          <a:p>
            <a:pPr algn="ctr">
              <a:lnSpc>
                <a:spcPts val="4759"/>
              </a:lnSpc>
            </a:pPr>
            <a:endParaRPr lang="en-US" sz="3399" b="1" dirty="0">
              <a:solidFill>
                <a:srgbClr val="000000"/>
              </a:solidFill>
              <a:latin typeface="Canva Sans Bold"/>
              <a:ea typeface="Canva Sans Bold"/>
              <a:cs typeface="Canva Sans Bold"/>
              <a:sym typeface="Canva Sans Bold"/>
            </a:endParaRPr>
          </a:p>
        </p:txBody>
      </p:sp>
      <p:sp>
        <p:nvSpPr>
          <p:cNvPr id="12" name="TextBox 1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4</a:t>
            </a:r>
          </a:p>
        </p:txBody>
      </p:sp>
      <p:sp>
        <p:nvSpPr>
          <p:cNvPr id="13" name="TextBox 13"/>
          <p:cNvSpPr txBox="1"/>
          <p:nvPr/>
        </p:nvSpPr>
        <p:spPr>
          <a:xfrm>
            <a:off x="9368006" y="2959243"/>
            <a:ext cx="5297488" cy="7181215"/>
          </a:xfrm>
          <a:prstGeom prst="rect">
            <a:avLst/>
          </a:prstGeom>
        </p:spPr>
        <p:txBody>
          <a:bodyPr lIns="0" tIns="0" rIns="0" bIns="0" rtlCol="0" anchor="t">
            <a:spAutoFit/>
          </a:bodyPr>
          <a:lstStyle/>
          <a:p>
            <a:pPr algn="ctr">
              <a:lnSpc>
                <a:spcPts val="4759"/>
              </a:lnSpc>
            </a:pPr>
            <a:r>
              <a:rPr lang="en-US" sz="3399" b="1" dirty="0">
                <a:solidFill>
                  <a:srgbClr val="000000"/>
                </a:solidFill>
                <a:latin typeface="Canva Sans Bold"/>
                <a:ea typeface="Canva Sans Bold"/>
                <a:cs typeface="Canva Sans Bold"/>
                <a:sym typeface="Canva Sans Bold"/>
              </a:rPr>
              <a:t>Python 3</a:t>
            </a:r>
          </a:p>
          <a:p>
            <a:pPr algn="ctr">
              <a:lnSpc>
                <a:spcPts val="4759"/>
              </a:lnSpc>
            </a:pPr>
            <a:endParaRPr lang="en-US" sz="3399" b="1" dirty="0">
              <a:solidFill>
                <a:srgbClr val="000000"/>
              </a:solidFill>
              <a:latin typeface="Canva Sans Bold"/>
              <a:ea typeface="Canva Sans Bold"/>
              <a:cs typeface="Canva Sans Bold"/>
              <a:sym typeface="Canva Sans Bold"/>
            </a:endParaRPr>
          </a:p>
          <a:p>
            <a:pPr algn="ctr">
              <a:lnSpc>
                <a:spcPts val="4759"/>
              </a:lnSpc>
            </a:pPr>
            <a:r>
              <a:rPr lang="en-US" sz="3399" b="1" dirty="0" err="1">
                <a:solidFill>
                  <a:srgbClr val="000000"/>
                </a:solidFill>
                <a:latin typeface="Canva Sans Bold"/>
                <a:ea typeface="Canva Sans Bold"/>
                <a:cs typeface="Canva Sans Bold"/>
                <a:sym typeface="Canva Sans Bold"/>
              </a:rPr>
              <a:t>Tkinter</a:t>
            </a:r>
            <a:endParaRPr lang="en-US" sz="3399" b="1" dirty="0">
              <a:solidFill>
                <a:srgbClr val="000000"/>
              </a:solidFill>
              <a:latin typeface="Canva Sans Bold"/>
              <a:ea typeface="Canva Sans Bold"/>
              <a:cs typeface="Canva Sans Bold"/>
              <a:sym typeface="Canva Sans Bold"/>
            </a:endParaRPr>
          </a:p>
          <a:p>
            <a:pPr algn="ctr">
              <a:lnSpc>
                <a:spcPts val="4759"/>
              </a:lnSpc>
            </a:pPr>
            <a:endParaRPr lang="en-US" sz="3399" b="1" dirty="0">
              <a:solidFill>
                <a:srgbClr val="000000"/>
              </a:solidFill>
              <a:latin typeface="Canva Sans Bold"/>
              <a:ea typeface="Canva Sans Bold"/>
              <a:cs typeface="Canva Sans Bold"/>
              <a:sym typeface="Canva Sans Bold"/>
            </a:endParaRPr>
          </a:p>
          <a:p>
            <a:pPr algn="ctr">
              <a:lnSpc>
                <a:spcPts val="4759"/>
              </a:lnSpc>
            </a:pPr>
            <a:r>
              <a:rPr lang="en-US" sz="3399" b="1" dirty="0" err="1">
                <a:solidFill>
                  <a:srgbClr val="000000"/>
                </a:solidFill>
                <a:latin typeface="Canva Sans Bold"/>
                <a:ea typeface="Canva Sans Bold"/>
                <a:cs typeface="Canva Sans Bold"/>
                <a:sym typeface="Canva Sans Bold"/>
              </a:rPr>
              <a:t>ExchangeRate</a:t>
            </a:r>
            <a:r>
              <a:rPr lang="en-US" sz="3399" b="1" dirty="0">
                <a:solidFill>
                  <a:srgbClr val="000000"/>
                </a:solidFill>
                <a:latin typeface="Canva Sans Bold"/>
                <a:ea typeface="Canva Sans Bold"/>
                <a:cs typeface="Canva Sans Bold"/>
                <a:sym typeface="Canva Sans Bold"/>
              </a:rPr>
              <a:t>-API</a:t>
            </a:r>
          </a:p>
          <a:p>
            <a:pPr algn="ctr">
              <a:lnSpc>
                <a:spcPts val="4759"/>
              </a:lnSpc>
            </a:pPr>
            <a:endParaRPr lang="en-US" sz="3399" b="1" dirty="0">
              <a:solidFill>
                <a:srgbClr val="000000"/>
              </a:solidFill>
              <a:latin typeface="Canva Sans Bold"/>
              <a:ea typeface="Canva Sans Bold"/>
              <a:cs typeface="Canva Sans Bold"/>
              <a:sym typeface="Canva Sans Bold"/>
            </a:endParaRPr>
          </a:p>
          <a:p>
            <a:pPr algn="ctr">
              <a:lnSpc>
                <a:spcPts val="4759"/>
              </a:lnSpc>
            </a:pPr>
            <a:r>
              <a:rPr lang="en-US" sz="3399" b="1" dirty="0">
                <a:solidFill>
                  <a:srgbClr val="000000"/>
                </a:solidFill>
                <a:latin typeface="Canva Sans Bold"/>
                <a:ea typeface="Canva Sans Bold"/>
                <a:cs typeface="Canva Sans Bold"/>
                <a:sym typeface="Canva Sans Bold"/>
              </a:rPr>
              <a:t>requests library</a:t>
            </a:r>
          </a:p>
          <a:p>
            <a:pPr algn="ctr">
              <a:lnSpc>
                <a:spcPts val="4759"/>
              </a:lnSpc>
            </a:pPr>
            <a:endParaRPr lang="en-US" sz="3399" b="1" dirty="0">
              <a:solidFill>
                <a:srgbClr val="000000"/>
              </a:solidFill>
              <a:latin typeface="Canva Sans Bold"/>
              <a:ea typeface="Canva Sans Bold"/>
              <a:cs typeface="Canva Sans Bold"/>
              <a:sym typeface="Canva Sans Bold"/>
            </a:endParaRPr>
          </a:p>
          <a:p>
            <a:pPr algn="ctr">
              <a:lnSpc>
                <a:spcPts val="4759"/>
              </a:lnSpc>
            </a:pPr>
            <a:r>
              <a:rPr lang="en-US" sz="3399" b="1" dirty="0">
                <a:solidFill>
                  <a:srgbClr val="000000"/>
                </a:solidFill>
                <a:latin typeface="Canva Sans Bold"/>
                <a:ea typeface="Canva Sans Bold"/>
                <a:cs typeface="Canva Sans Bold"/>
                <a:sym typeface="Canva Sans Bold"/>
              </a:rPr>
              <a:t>Windows / Linux / macOS</a:t>
            </a:r>
          </a:p>
          <a:p>
            <a:pPr algn="ctr">
              <a:lnSpc>
                <a:spcPts val="4759"/>
              </a:lnSpc>
            </a:pPr>
            <a:endParaRPr lang="en-US" sz="3399" b="1" dirty="0">
              <a:solidFill>
                <a:srgbClr val="000000"/>
              </a:solidFill>
              <a:latin typeface="Canva Sans Bold"/>
              <a:ea typeface="Canva Sans Bold"/>
              <a:cs typeface="Canva Sans Bold"/>
              <a:sym typeface="Canva Sans Bold"/>
            </a:endParaRPr>
          </a:p>
          <a:p>
            <a:pPr algn="ctr">
              <a:lnSpc>
                <a:spcPts val="4759"/>
              </a:lnSpc>
            </a:pPr>
            <a:endParaRPr lang="en-US" sz="3399" b="1" dirty="0">
              <a:solidFill>
                <a:srgbClr val="000000"/>
              </a:solidFill>
              <a:latin typeface="Canva Sans Bold"/>
              <a:ea typeface="Canva Sans Bold"/>
              <a:cs typeface="Canva Sans Bold"/>
              <a:sym typeface="Canva Sans Bold"/>
            </a:endParaRPr>
          </a:p>
          <a:p>
            <a:pPr algn="ctr">
              <a:lnSpc>
                <a:spcPts val="4759"/>
              </a:lnSpc>
            </a:pPr>
            <a:endParaRPr lang="en-US" sz="3399" b="1" dirty="0">
              <a:solidFill>
                <a:srgbClr val="000000"/>
              </a:solidFill>
              <a:latin typeface="Canva Sans Bold"/>
              <a:ea typeface="Canva Sans Bold"/>
              <a:cs typeface="Canva Sans Bold"/>
              <a:sym typeface="Canva Sans Bold"/>
            </a:endParaRPr>
          </a:p>
        </p:txBody>
      </p:sp>
      <p:sp>
        <p:nvSpPr>
          <p:cNvPr id="14" name="Freeform 14"/>
          <p:cNvSpPr/>
          <p:nvPr/>
        </p:nvSpPr>
        <p:spPr>
          <a:xfrm>
            <a:off x="7841891" y="4173109"/>
            <a:ext cx="1302109" cy="674103"/>
          </a:xfrm>
          <a:custGeom>
            <a:avLst/>
            <a:gdLst/>
            <a:ahLst/>
            <a:cxnLst/>
            <a:rect l="l" t="t" r="r" b="b"/>
            <a:pathLst>
              <a:path w="1302109" h="674103">
                <a:moveTo>
                  <a:pt x="0" y="0"/>
                </a:moveTo>
                <a:lnTo>
                  <a:pt x="1302109" y="0"/>
                </a:lnTo>
                <a:lnTo>
                  <a:pt x="1302109" y="674103"/>
                </a:lnTo>
                <a:lnTo>
                  <a:pt x="0" y="674103"/>
                </a:lnTo>
                <a:lnTo>
                  <a:pt x="0" y="0"/>
                </a:lnTo>
                <a:close/>
              </a:path>
            </a:pathLst>
          </a:custGeom>
          <a:blipFill>
            <a:blip r:embed="rId5"/>
            <a:stretch>
              <a:fillRect t="-58433" b="-34728"/>
            </a:stretch>
          </a:blipFill>
        </p:spPr>
      </p:sp>
      <p:sp>
        <p:nvSpPr>
          <p:cNvPr id="15" name="Freeform 15"/>
          <p:cNvSpPr/>
          <p:nvPr/>
        </p:nvSpPr>
        <p:spPr>
          <a:xfrm>
            <a:off x="7822993" y="5320300"/>
            <a:ext cx="1302109" cy="674103"/>
          </a:xfrm>
          <a:custGeom>
            <a:avLst/>
            <a:gdLst/>
            <a:ahLst/>
            <a:cxnLst/>
            <a:rect l="l" t="t" r="r" b="b"/>
            <a:pathLst>
              <a:path w="1302109" h="674103">
                <a:moveTo>
                  <a:pt x="0" y="0"/>
                </a:moveTo>
                <a:lnTo>
                  <a:pt x="1302110" y="0"/>
                </a:lnTo>
                <a:lnTo>
                  <a:pt x="1302110" y="674103"/>
                </a:lnTo>
                <a:lnTo>
                  <a:pt x="0" y="674103"/>
                </a:lnTo>
                <a:lnTo>
                  <a:pt x="0" y="0"/>
                </a:lnTo>
                <a:close/>
              </a:path>
            </a:pathLst>
          </a:custGeom>
          <a:blipFill>
            <a:blip r:embed="rId5"/>
            <a:stretch>
              <a:fillRect t="-58433" b="-34728"/>
            </a:stretch>
          </a:blipFill>
        </p:spPr>
      </p:sp>
      <p:sp>
        <p:nvSpPr>
          <p:cNvPr id="16" name="Freeform 16"/>
          <p:cNvSpPr/>
          <p:nvPr/>
        </p:nvSpPr>
        <p:spPr>
          <a:xfrm>
            <a:off x="7822993" y="6673846"/>
            <a:ext cx="1302109" cy="674103"/>
          </a:xfrm>
          <a:custGeom>
            <a:avLst/>
            <a:gdLst/>
            <a:ahLst/>
            <a:cxnLst/>
            <a:rect l="l" t="t" r="r" b="b"/>
            <a:pathLst>
              <a:path w="1302109" h="674103">
                <a:moveTo>
                  <a:pt x="0" y="0"/>
                </a:moveTo>
                <a:lnTo>
                  <a:pt x="1302110" y="0"/>
                </a:lnTo>
                <a:lnTo>
                  <a:pt x="1302110" y="674103"/>
                </a:lnTo>
                <a:lnTo>
                  <a:pt x="0" y="674103"/>
                </a:lnTo>
                <a:lnTo>
                  <a:pt x="0" y="0"/>
                </a:lnTo>
                <a:close/>
              </a:path>
            </a:pathLst>
          </a:custGeom>
          <a:blipFill>
            <a:blip r:embed="rId5"/>
            <a:stretch>
              <a:fillRect t="-58433" b="-34728"/>
            </a:stretch>
          </a:blipFill>
        </p:spPr>
      </p:sp>
      <p:sp>
        <p:nvSpPr>
          <p:cNvPr id="17" name="Freeform 17"/>
          <p:cNvSpPr/>
          <p:nvPr/>
        </p:nvSpPr>
        <p:spPr>
          <a:xfrm>
            <a:off x="7822993" y="7824199"/>
            <a:ext cx="1302109" cy="674103"/>
          </a:xfrm>
          <a:custGeom>
            <a:avLst/>
            <a:gdLst/>
            <a:ahLst/>
            <a:cxnLst/>
            <a:rect l="l" t="t" r="r" b="b"/>
            <a:pathLst>
              <a:path w="1302109" h="674103">
                <a:moveTo>
                  <a:pt x="0" y="0"/>
                </a:moveTo>
                <a:lnTo>
                  <a:pt x="1302110" y="0"/>
                </a:lnTo>
                <a:lnTo>
                  <a:pt x="1302110" y="674103"/>
                </a:lnTo>
                <a:lnTo>
                  <a:pt x="0" y="674103"/>
                </a:lnTo>
                <a:lnTo>
                  <a:pt x="0" y="0"/>
                </a:lnTo>
                <a:close/>
              </a:path>
            </a:pathLst>
          </a:custGeom>
          <a:blipFill>
            <a:blip r:embed="rId5"/>
            <a:stretch>
              <a:fillRect t="-58433" b="-34728"/>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704434" y="-2223685"/>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2"/>
            <a:stretch>
              <a:fillRect/>
            </a:stretch>
          </a:blipFill>
        </p:spPr>
      </p:sp>
      <p:sp>
        <p:nvSpPr>
          <p:cNvPr id="3" name="Freeform 3"/>
          <p:cNvSpPr/>
          <p:nvPr/>
        </p:nvSpPr>
        <p:spPr>
          <a:xfrm rot="7575754">
            <a:off x="15876221" y="8134917"/>
            <a:ext cx="5716443" cy="5518966"/>
          </a:xfrm>
          <a:custGeom>
            <a:avLst/>
            <a:gdLst/>
            <a:ahLst/>
            <a:cxnLst/>
            <a:rect l="l" t="t" r="r" b="b"/>
            <a:pathLst>
              <a:path w="5716443" h="5518966">
                <a:moveTo>
                  <a:pt x="0" y="0"/>
                </a:moveTo>
                <a:lnTo>
                  <a:pt x="5716443" y="0"/>
                </a:lnTo>
                <a:lnTo>
                  <a:pt x="5716443" y="5518966"/>
                </a:lnTo>
                <a:lnTo>
                  <a:pt x="0" y="5518966"/>
                </a:lnTo>
                <a:lnTo>
                  <a:pt x="0" y="0"/>
                </a:lnTo>
                <a:close/>
              </a:path>
            </a:pathLst>
          </a:custGeom>
          <a:blipFill>
            <a:blip r:embed="rId3">
              <a:alphaModFix amt="27000"/>
              <a:extLst>
                <a:ext uri="{96DAC541-7B7A-43D3-8B79-37D633B846F1}">
                  <asvg:svgBlip xmlns:asvg="http://schemas.microsoft.com/office/drawing/2016/SVG/main" r:embed="rId4"/>
                </a:ext>
              </a:extLst>
            </a:blip>
            <a:stretch>
              <a:fillRect/>
            </a:stretch>
          </a:blipFill>
        </p:spPr>
      </p:sp>
      <p:sp>
        <p:nvSpPr>
          <p:cNvPr id="4" name="Freeform 4"/>
          <p:cNvSpPr/>
          <p:nvPr/>
        </p:nvSpPr>
        <p:spPr>
          <a:xfrm rot="7575754">
            <a:off x="-3646222" y="-3151053"/>
            <a:ext cx="5716443" cy="5518966"/>
          </a:xfrm>
          <a:custGeom>
            <a:avLst/>
            <a:gdLst/>
            <a:ahLst/>
            <a:cxnLst/>
            <a:rect l="l" t="t" r="r" b="b"/>
            <a:pathLst>
              <a:path w="5716443" h="5518966">
                <a:moveTo>
                  <a:pt x="0" y="0"/>
                </a:moveTo>
                <a:lnTo>
                  <a:pt x="5716443" y="0"/>
                </a:lnTo>
                <a:lnTo>
                  <a:pt x="5716443" y="5518966"/>
                </a:lnTo>
                <a:lnTo>
                  <a:pt x="0" y="5518966"/>
                </a:lnTo>
                <a:lnTo>
                  <a:pt x="0" y="0"/>
                </a:lnTo>
                <a:close/>
              </a:path>
            </a:pathLst>
          </a:custGeom>
          <a:blipFill>
            <a:blip r:embed="rId3">
              <a:alphaModFix amt="27000"/>
              <a:extLst>
                <a:ext uri="{96DAC541-7B7A-43D3-8B79-37D633B846F1}">
                  <asvg:svgBlip xmlns:asvg="http://schemas.microsoft.com/office/drawing/2016/SVG/main" r:embed="rId4"/>
                </a:ext>
              </a:extLst>
            </a:blip>
            <a:stretch>
              <a:fillRect/>
            </a:stretch>
          </a:blipFill>
        </p:spPr>
      </p:sp>
      <p:sp>
        <p:nvSpPr>
          <p:cNvPr id="5" name="Freeform 5"/>
          <p:cNvSpPr/>
          <p:nvPr/>
        </p:nvSpPr>
        <p:spPr>
          <a:xfrm rot="-7772099">
            <a:off x="-4481549" y="5242969"/>
            <a:ext cx="9214955" cy="10002665"/>
          </a:xfrm>
          <a:custGeom>
            <a:avLst/>
            <a:gdLst/>
            <a:ahLst/>
            <a:cxnLst/>
            <a:rect l="l" t="t" r="r" b="b"/>
            <a:pathLst>
              <a:path w="9214955" h="10002665">
                <a:moveTo>
                  <a:pt x="0" y="0"/>
                </a:moveTo>
                <a:lnTo>
                  <a:pt x="9214955" y="0"/>
                </a:lnTo>
                <a:lnTo>
                  <a:pt x="9214955" y="10002664"/>
                </a:lnTo>
                <a:lnTo>
                  <a:pt x="0" y="10002664"/>
                </a:lnTo>
                <a:lnTo>
                  <a:pt x="0" y="0"/>
                </a:lnTo>
                <a:close/>
              </a:path>
            </a:pathLst>
          </a:custGeom>
          <a:blipFill>
            <a:blip r:embed="rId2"/>
            <a:stretch>
              <a:fillRect/>
            </a:stretch>
          </a:blipFill>
        </p:spPr>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5</a:t>
            </a:r>
          </a:p>
        </p:txBody>
      </p:sp>
      <p:sp>
        <p:nvSpPr>
          <p:cNvPr id="7" name="TextBox 7"/>
          <p:cNvSpPr txBox="1"/>
          <p:nvPr/>
        </p:nvSpPr>
        <p:spPr>
          <a:xfrm>
            <a:off x="4588270" y="114300"/>
            <a:ext cx="9111457" cy="1054969"/>
          </a:xfrm>
          <a:prstGeom prst="rect">
            <a:avLst/>
          </a:prstGeom>
        </p:spPr>
        <p:txBody>
          <a:bodyPr wrap="square" lIns="0" tIns="0" rIns="0" bIns="0" rtlCol="0" anchor="t">
            <a:spAutoFit/>
          </a:bodyPr>
          <a:lstStyle/>
          <a:p>
            <a:pPr algn="ctr">
              <a:lnSpc>
                <a:spcPts val="8819"/>
              </a:lnSpc>
            </a:pPr>
            <a:r>
              <a:rPr lang="en-US" sz="6299" b="1" dirty="0">
                <a:solidFill>
                  <a:srgbClr val="000000"/>
                </a:solidFill>
                <a:latin typeface="Canva Sans Bold"/>
                <a:ea typeface="Canva Sans Bold"/>
                <a:cs typeface="Canva Sans Bold"/>
                <a:sym typeface="Canva Sans Bold"/>
              </a:rPr>
              <a:t>System Architecture</a:t>
            </a:r>
          </a:p>
        </p:txBody>
      </p:sp>
      <p:sp>
        <p:nvSpPr>
          <p:cNvPr id="8" name="TextBox 8"/>
          <p:cNvSpPr txBox="1"/>
          <p:nvPr/>
        </p:nvSpPr>
        <p:spPr>
          <a:xfrm>
            <a:off x="1637404" y="1497687"/>
            <a:ext cx="15013191" cy="9120461"/>
          </a:xfrm>
          <a:prstGeom prst="rect">
            <a:avLst/>
          </a:prstGeom>
        </p:spPr>
        <p:txBody>
          <a:bodyPr wrap="square" lIns="0" tIns="0" rIns="0" bIns="0" rtlCol="0" anchor="t">
            <a:spAutoFit/>
          </a:bodyPr>
          <a:lstStyle/>
          <a:p>
            <a:pPr algn="ctr">
              <a:lnSpc>
                <a:spcPts val="6022"/>
              </a:lnSpc>
            </a:pPr>
            <a:r>
              <a:rPr lang="en-US" sz="4301" u="sng" dirty="0">
                <a:solidFill>
                  <a:srgbClr val="000000"/>
                </a:solidFill>
                <a:latin typeface="Canva Sans"/>
                <a:ea typeface="Canva Sans"/>
                <a:cs typeface="Canva Sans"/>
                <a:sym typeface="Canva Sans"/>
              </a:rPr>
              <a:t>User Input </a:t>
            </a:r>
          </a:p>
          <a:p>
            <a:pPr algn="ctr">
              <a:lnSpc>
                <a:spcPts val="6022"/>
              </a:lnSpc>
            </a:pPr>
            <a:r>
              <a:rPr lang="en-US" sz="4301" dirty="0">
                <a:solidFill>
                  <a:srgbClr val="000000"/>
                </a:solidFill>
                <a:latin typeface="Canva Sans"/>
                <a:ea typeface="Canva Sans"/>
                <a:cs typeface="Canva Sans"/>
                <a:sym typeface="Canva Sans"/>
              </a:rPr>
              <a:t>   ↓ </a:t>
            </a:r>
          </a:p>
          <a:p>
            <a:pPr algn="ctr">
              <a:lnSpc>
                <a:spcPts val="6022"/>
              </a:lnSpc>
            </a:pPr>
            <a:r>
              <a:rPr lang="en-US" sz="4301" u="sng" dirty="0" err="1">
                <a:solidFill>
                  <a:srgbClr val="000000"/>
                </a:solidFill>
                <a:latin typeface="Canva Sans"/>
                <a:ea typeface="Canva Sans"/>
                <a:cs typeface="Canva Sans"/>
                <a:sym typeface="Canva Sans"/>
              </a:rPr>
              <a:t>Tkinter</a:t>
            </a:r>
            <a:r>
              <a:rPr lang="en-US" sz="4301" u="sng" dirty="0">
                <a:solidFill>
                  <a:srgbClr val="000000"/>
                </a:solidFill>
                <a:latin typeface="Canva Sans"/>
                <a:ea typeface="Canva Sans"/>
                <a:cs typeface="Canva Sans"/>
                <a:sym typeface="Canva Sans"/>
              </a:rPr>
              <a:t> GUI (Currency Selection + Amount Entry</a:t>
            </a:r>
            <a:r>
              <a:rPr lang="en-US" sz="4301" dirty="0">
                <a:solidFill>
                  <a:srgbClr val="000000"/>
                </a:solidFill>
                <a:latin typeface="Canva Sans"/>
                <a:ea typeface="Canva Sans"/>
                <a:cs typeface="Canva Sans"/>
                <a:sym typeface="Canva Sans"/>
              </a:rPr>
              <a:t>)</a:t>
            </a:r>
          </a:p>
          <a:p>
            <a:pPr algn="ctr">
              <a:lnSpc>
                <a:spcPts val="6022"/>
              </a:lnSpc>
            </a:pPr>
            <a:r>
              <a:rPr lang="en-US" sz="4301" dirty="0">
                <a:solidFill>
                  <a:srgbClr val="000000"/>
                </a:solidFill>
                <a:latin typeface="Canva Sans"/>
                <a:ea typeface="Canva Sans"/>
                <a:cs typeface="Canva Sans"/>
                <a:sym typeface="Canva Sans"/>
              </a:rPr>
              <a:t>   ↓ </a:t>
            </a:r>
          </a:p>
          <a:p>
            <a:pPr algn="ctr">
              <a:lnSpc>
                <a:spcPts val="6022"/>
              </a:lnSpc>
            </a:pPr>
            <a:r>
              <a:rPr lang="en-US" sz="4301" u="sng" dirty="0">
                <a:solidFill>
                  <a:srgbClr val="000000"/>
                </a:solidFill>
                <a:latin typeface="Canva Sans"/>
                <a:ea typeface="Canva Sans"/>
                <a:cs typeface="Canva Sans"/>
                <a:sym typeface="Canva Sans"/>
              </a:rPr>
              <a:t>Send API Request (</a:t>
            </a:r>
            <a:r>
              <a:rPr lang="en-US" sz="4301" u="sng" dirty="0" err="1">
                <a:solidFill>
                  <a:srgbClr val="000000"/>
                </a:solidFill>
                <a:latin typeface="Canva Sans"/>
                <a:ea typeface="Canva Sans"/>
                <a:cs typeface="Canva Sans"/>
                <a:sym typeface="Canva Sans"/>
              </a:rPr>
              <a:t>ExchangeRate</a:t>
            </a:r>
            <a:r>
              <a:rPr lang="en-US" sz="4301" u="sng" dirty="0">
                <a:solidFill>
                  <a:srgbClr val="000000"/>
                </a:solidFill>
                <a:latin typeface="Canva Sans"/>
                <a:ea typeface="Canva Sans"/>
                <a:cs typeface="Canva Sans"/>
                <a:sym typeface="Canva Sans"/>
              </a:rPr>
              <a:t>-API</a:t>
            </a:r>
            <a:r>
              <a:rPr lang="en-US" sz="4301" dirty="0">
                <a:solidFill>
                  <a:srgbClr val="000000"/>
                </a:solidFill>
                <a:latin typeface="Canva Sans"/>
                <a:ea typeface="Canva Sans"/>
                <a:cs typeface="Canva Sans"/>
                <a:sym typeface="Canva Sans"/>
              </a:rPr>
              <a:t>)</a:t>
            </a:r>
          </a:p>
          <a:p>
            <a:pPr algn="ctr">
              <a:lnSpc>
                <a:spcPts val="6022"/>
              </a:lnSpc>
            </a:pPr>
            <a:r>
              <a:rPr lang="en-US" sz="4301" dirty="0">
                <a:solidFill>
                  <a:srgbClr val="000000"/>
                </a:solidFill>
                <a:latin typeface="Canva Sans"/>
                <a:ea typeface="Canva Sans"/>
                <a:cs typeface="Canva Sans"/>
                <a:sym typeface="Canva Sans"/>
              </a:rPr>
              <a:t>   ↓ </a:t>
            </a:r>
          </a:p>
          <a:p>
            <a:pPr algn="ctr">
              <a:lnSpc>
                <a:spcPts val="6022"/>
              </a:lnSpc>
            </a:pPr>
            <a:r>
              <a:rPr lang="en-US" sz="4301" u="sng" dirty="0">
                <a:solidFill>
                  <a:srgbClr val="000000"/>
                </a:solidFill>
                <a:latin typeface="Canva Sans"/>
                <a:ea typeface="Canva Sans"/>
                <a:cs typeface="Canva Sans"/>
                <a:sym typeface="Canva Sans"/>
              </a:rPr>
              <a:t>Receive JSON Response</a:t>
            </a:r>
          </a:p>
          <a:p>
            <a:pPr algn="ctr">
              <a:lnSpc>
                <a:spcPts val="6022"/>
              </a:lnSpc>
            </a:pPr>
            <a:r>
              <a:rPr lang="en-US" sz="4301" dirty="0">
                <a:solidFill>
                  <a:srgbClr val="000000"/>
                </a:solidFill>
                <a:latin typeface="Canva Sans"/>
                <a:ea typeface="Canva Sans"/>
                <a:cs typeface="Canva Sans"/>
                <a:sym typeface="Canva Sans"/>
              </a:rPr>
              <a:t>   ↓ </a:t>
            </a:r>
          </a:p>
          <a:p>
            <a:pPr algn="ctr">
              <a:lnSpc>
                <a:spcPts val="6022"/>
              </a:lnSpc>
            </a:pPr>
            <a:r>
              <a:rPr lang="en-US" sz="4301" u="sng" dirty="0">
                <a:solidFill>
                  <a:srgbClr val="000000"/>
                </a:solidFill>
                <a:latin typeface="Canva Sans"/>
                <a:ea typeface="Canva Sans"/>
                <a:cs typeface="Canva Sans"/>
                <a:sym typeface="Canva Sans"/>
              </a:rPr>
              <a:t>Extract Rate &amp; Calculate Converted Amount</a:t>
            </a:r>
          </a:p>
          <a:p>
            <a:pPr algn="ctr">
              <a:lnSpc>
                <a:spcPts val="6022"/>
              </a:lnSpc>
            </a:pPr>
            <a:r>
              <a:rPr lang="en-US" sz="4301" dirty="0">
                <a:solidFill>
                  <a:srgbClr val="000000"/>
                </a:solidFill>
                <a:latin typeface="Canva Sans"/>
                <a:ea typeface="Canva Sans"/>
                <a:cs typeface="Canva Sans"/>
                <a:sym typeface="Canva Sans"/>
              </a:rPr>
              <a:t>   ↓ </a:t>
            </a:r>
          </a:p>
          <a:p>
            <a:pPr algn="ctr">
              <a:lnSpc>
                <a:spcPts val="6022"/>
              </a:lnSpc>
            </a:pPr>
            <a:r>
              <a:rPr lang="en-US" sz="4301" u="sng" dirty="0">
                <a:solidFill>
                  <a:srgbClr val="000000"/>
                </a:solidFill>
                <a:latin typeface="Canva Sans"/>
                <a:ea typeface="Canva Sans"/>
                <a:cs typeface="Canva Sans"/>
                <a:sym typeface="Canva Sans"/>
              </a:rPr>
              <a:t>Display in GUI</a:t>
            </a:r>
          </a:p>
          <a:p>
            <a:pPr algn="ctr">
              <a:lnSpc>
                <a:spcPts val="6022"/>
              </a:lnSpc>
            </a:pPr>
            <a:endParaRPr lang="en-US" sz="4301" u="sng" dirty="0">
              <a:solidFill>
                <a:srgbClr val="000000"/>
              </a:solidFill>
              <a:latin typeface="Canva Sans"/>
              <a:ea typeface="Canva Sans"/>
              <a:cs typeface="Canva Sans"/>
              <a:sym typeface="Canva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7575754">
            <a:off x="15642546" y="-1853523"/>
            <a:ext cx="7534905" cy="7274608"/>
          </a:xfrm>
          <a:custGeom>
            <a:avLst/>
            <a:gdLst/>
            <a:ahLst/>
            <a:cxnLst/>
            <a:rect l="l" t="t" r="r" b="b"/>
            <a:pathLst>
              <a:path w="7534905" h="7274608">
                <a:moveTo>
                  <a:pt x="0" y="0"/>
                </a:moveTo>
                <a:lnTo>
                  <a:pt x="7534905" y="0"/>
                </a:lnTo>
                <a:lnTo>
                  <a:pt x="7534905" y="7274608"/>
                </a:lnTo>
                <a:lnTo>
                  <a:pt x="0" y="7274608"/>
                </a:lnTo>
                <a:lnTo>
                  <a:pt x="0" y="0"/>
                </a:lnTo>
                <a:close/>
              </a:path>
            </a:pathLst>
          </a:custGeom>
          <a:blipFill>
            <a:blip r:embed="rId2">
              <a:alphaModFix amt="27000"/>
              <a:extLst>
                <a:ext uri="{96DAC541-7B7A-43D3-8B79-37D633B846F1}">
                  <asvg:svgBlip xmlns:asvg="http://schemas.microsoft.com/office/drawing/2016/SVG/main" r:embed="rId3"/>
                </a:ext>
              </a:extLst>
            </a:blip>
            <a:stretch>
              <a:fillRect/>
            </a:stretch>
          </a:blipFill>
        </p:spPr>
      </p:sp>
      <p:sp>
        <p:nvSpPr>
          <p:cNvPr id="3" name="Freeform 3"/>
          <p:cNvSpPr/>
          <p:nvPr/>
        </p:nvSpPr>
        <p:spPr>
          <a:xfrm>
            <a:off x="-4607477" y="-2686105"/>
            <a:ext cx="9214955" cy="10002665"/>
          </a:xfrm>
          <a:custGeom>
            <a:avLst/>
            <a:gdLst/>
            <a:ahLst/>
            <a:cxnLst/>
            <a:rect l="l" t="t" r="r" b="b"/>
            <a:pathLst>
              <a:path w="9214955" h="10002665">
                <a:moveTo>
                  <a:pt x="0" y="0"/>
                </a:moveTo>
                <a:lnTo>
                  <a:pt x="9214954" y="0"/>
                </a:lnTo>
                <a:lnTo>
                  <a:pt x="9214954" y="10002665"/>
                </a:lnTo>
                <a:lnTo>
                  <a:pt x="0" y="10002665"/>
                </a:lnTo>
                <a:lnTo>
                  <a:pt x="0" y="0"/>
                </a:lnTo>
                <a:close/>
              </a:path>
            </a:pathLst>
          </a:custGeom>
          <a:blipFill>
            <a:blip r:embed="rId4"/>
            <a:stretch>
              <a:fillRect/>
            </a:stretch>
          </a:blipFill>
        </p:spPr>
      </p:sp>
      <p:sp>
        <p:nvSpPr>
          <p:cNvPr id="4" name="TextBox 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93A47"/>
                </a:solidFill>
                <a:latin typeface="Canva Sans"/>
                <a:ea typeface="Canva Sans"/>
                <a:cs typeface="Canva Sans"/>
                <a:sym typeface="Canva Sans"/>
              </a:rPr>
              <a:t>6</a:t>
            </a:r>
          </a:p>
        </p:txBody>
      </p:sp>
      <p:sp>
        <p:nvSpPr>
          <p:cNvPr id="5" name="TextBox 5"/>
          <p:cNvSpPr txBox="1"/>
          <p:nvPr/>
        </p:nvSpPr>
        <p:spPr>
          <a:xfrm>
            <a:off x="4267200" y="495300"/>
            <a:ext cx="9714182" cy="1108811"/>
          </a:xfrm>
          <a:prstGeom prst="rect">
            <a:avLst/>
          </a:prstGeom>
        </p:spPr>
        <p:txBody>
          <a:bodyPr wrap="square" lIns="0" tIns="0" rIns="0" bIns="0" rtlCol="0" anchor="t">
            <a:spAutoFit/>
          </a:bodyPr>
          <a:lstStyle/>
          <a:p>
            <a:pPr algn="ctr">
              <a:lnSpc>
                <a:spcPts val="9129"/>
              </a:lnSpc>
            </a:pPr>
            <a:r>
              <a:rPr lang="en-US" sz="6521" b="1" dirty="0">
                <a:solidFill>
                  <a:srgbClr val="093A47"/>
                </a:solidFill>
                <a:latin typeface="Canva Sans Bold"/>
                <a:ea typeface="Canva Sans Bold"/>
                <a:cs typeface="Canva Sans Bold"/>
                <a:sym typeface="Canva Sans Bold"/>
              </a:rPr>
              <a:t>UI/UX Design Features</a:t>
            </a:r>
          </a:p>
        </p:txBody>
      </p:sp>
      <p:sp>
        <p:nvSpPr>
          <p:cNvPr id="6" name="TextBox 6"/>
          <p:cNvSpPr txBox="1"/>
          <p:nvPr/>
        </p:nvSpPr>
        <p:spPr>
          <a:xfrm>
            <a:off x="545898" y="2536502"/>
            <a:ext cx="17742102" cy="6495337"/>
          </a:xfrm>
          <a:prstGeom prst="rect">
            <a:avLst/>
          </a:prstGeom>
        </p:spPr>
        <p:txBody>
          <a:bodyPr lIns="0" tIns="0" rIns="0" bIns="0" rtlCol="0" anchor="t">
            <a:spAutoFit/>
          </a:bodyPr>
          <a:lstStyle/>
          <a:p>
            <a:pPr marL="1139537" lvl="1" indent="-569769" algn="just">
              <a:lnSpc>
                <a:spcPts val="7389"/>
              </a:lnSpc>
              <a:buFont typeface="Arial"/>
              <a:buChar char="•"/>
            </a:pPr>
            <a:r>
              <a:rPr lang="en-US" sz="5278" dirty="0">
                <a:solidFill>
                  <a:srgbClr val="093A47"/>
                </a:solidFill>
                <a:latin typeface="Canva Sans"/>
                <a:ea typeface="Canva Sans"/>
                <a:cs typeface="Canva Sans"/>
                <a:sym typeface="Canva Sans"/>
              </a:rPr>
              <a:t>Clean, modern dark-themed interface.</a:t>
            </a:r>
          </a:p>
          <a:p>
            <a:pPr marL="1139537" lvl="1" indent="-569769" algn="just">
              <a:lnSpc>
                <a:spcPts val="7389"/>
              </a:lnSpc>
              <a:buFont typeface="Arial"/>
              <a:buChar char="•"/>
            </a:pPr>
            <a:r>
              <a:rPr lang="en-US" sz="5278" dirty="0">
                <a:solidFill>
                  <a:srgbClr val="093A47"/>
                </a:solidFill>
                <a:latin typeface="Canva Sans"/>
                <a:ea typeface="Canva Sans"/>
                <a:cs typeface="Canva Sans"/>
                <a:sym typeface="Canva Sans"/>
              </a:rPr>
              <a:t>Intuitive dropdown menus for selecting currencies.</a:t>
            </a:r>
          </a:p>
          <a:p>
            <a:pPr marL="1139537" lvl="1" indent="-569769" algn="just">
              <a:lnSpc>
                <a:spcPts val="7389"/>
              </a:lnSpc>
              <a:buFont typeface="Arial"/>
              <a:buChar char="•"/>
            </a:pPr>
            <a:r>
              <a:rPr lang="en-US" sz="5278" dirty="0">
                <a:solidFill>
                  <a:srgbClr val="093A47"/>
                </a:solidFill>
                <a:latin typeface="Canva Sans"/>
                <a:ea typeface="Canva Sans"/>
                <a:cs typeface="Canva Sans"/>
                <a:sym typeface="Canva Sans"/>
              </a:rPr>
              <a:t>Input field with numeric validation.</a:t>
            </a:r>
          </a:p>
          <a:p>
            <a:pPr marL="1139537" lvl="1" indent="-569769" algn="just">
              <a:lnSpc>
                <a:spcPts val="7389"/>
              </a:lnSpc>
              <a:buFont typeface="Arial"/>
              <a:buChar char="•"/>
            </a:pPr>
            <a:r>
              <a:rPr lang="en-US" sz="5278" dirty="0">
                <a:solidFill>
                  <a:srgbClr val="093A47"/>
                </a:solidFill>
                <a:latin typeface="Canva Sans"/>
                <a:ea typeface="Canva Sans"/>
                <a:cs typeface="Canva Sans"/>
                <a:sym typeface="Canva Sans"/>
              </a:rPr>
              <a:t>Convert button with instant action feedback.</a:t>
            </a:r>
          </a:p>
          <a:p>
            <a:pPr marL="1139537" lvl="1" indent="-569769" algn="just">
              <a:lnSpc>
                <a:spcPts val="7389"/>
              </a:lnSpc>
              <a:buFont typeface="Arial"/>
              <a:buChar char="•"/>
            </a:pPr>
            <a:r>
              <a:rPr lang="en-US" sz="5278" dirty="0">
                <a:solidFill>
                  <a:srgbClr val="093A47"/>
                </a:solidFill>
                <a:latin typeface="Canva Sans"/>
                <a:ea typeface="Canva Sans"/>
                <a:cs typeface="Canva Sans"/>
                <a:sym typeface="Canva Sans"/>
              </a:rPr>
              <a:t>Final result displayed in large, styled text.</a:t>
            </a:r>
          </a:p>
          <a:p>
            <a:pPr marL="1139537" lvl="1" indent="-569769" algn="just">
              <a:lnSpc>
                <a:spcPts val="7389"/>
              </a:lnSpc>
              <a:buFont typeface="Arial"/>
              <a:buChar char="•"/>
            </a:pPr>
            <a:r>
              <a:rPr lang="en-US" sz="5278" dirty="0">
                <a:solidFill>
                  <a:srgbClr val="093A47"/>
                </a:solidFill>
                <a:latin typeface="Canva Sans"/>
                <a:ea typeface="Canva Sans"/>
                <a:cs typeface="Canva Sans"/>
                <a:sym typeface="Canva Sans"/>
              </a:rPr>
              <a:t>Focused on simplicity and performance.</a:t>
            </a:r>
          </a:p>
          <a:p>
            <a:pPr algn="just">
              <a:lnSpc>
                <a:spcPts val="7389"/>
              </a:lnSpc>
            </a:pPr>
            <a:endParaRPr lang="en-US" sz="5278" dirty="0">
              <a:solidFill>
                <a:srgbClr val="093A47"/>
              </a:solidFill>
              <a:latin typeface="Canva Sans"/>
              <a:ea typeface="Canva Sans"/>
              <a:cs typeface="Canva Sans"/>
              <a:sym typeface="Canva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594089" y="-1815554"/>
            <a:ext cx="7534905" cy="7274608"/>
          </a:xfrm>
          <a:custGeom>
            <a:avLst/>
            <a:gdLst/>
            <a:ahLst/>
            <a:cxnLst/>
            <a:rect l="l" t="t" r="r" b="b"/>
            <a:pathLst>
              <a:path w="7534905" h="7274608">
                <a:moveTo>
                  <a:pt x="0" y="0"/>
                </a:moveTo>
                <a:lnTo>
                  <a:pt x="7534905" y="0"/>
                </a:lnTo>
                <a:lnTo>
                  <a:pt x="7534905" y="7274608"/>
                </a:lnTo>
                <a:lnTo>
                  <a:pt x="0" y="7274608"/>
                </a:lnTo>
                <a:lnTo>
                  <a:pt x="0" y="0"/>
                </a:lnTo>
                <a:close/>
              </a:path>
            </a:pathLst>
          </a:custGeom>
          <a:blipFill>
            <a:blip r:embed="rId2">
              <a:alphaModFix amt="27000"/>
              <a:extLst>
                <a:ext uri="{96DAC541-7B7A-43D3-8B79-37D633B846F1}">
                  <asvg:svgBlip xmlns:asvg="http://schemas.microsoft.com/office/drawing/2016/SVG/main" r:embed="rId3"/>
                </a:ext>
              </a:extLst>
            </a:blip>
            <a:stretch>
              <a:fillRect/>
            </a:stretch>
          </a:blipFill>
        </p:spPr>
      </p:sp>
      <p:sp>
        <p:nvSpPr>
          <p:cNvPr id="3" name="Freeform 3"/>
          <p:cNvSpPr/>
          <p:nvPr/>
        </p:nvSpPr>
        <p:spPr>
          <a:xfrm rot="-6401358">
            <a:off x="13157053" y="-3264365"/>
            <a:ext cx="9214955" cy="10002665"/>
          </a:xfrm>
          <a:custGeom>
            <a:avLst/>
            <a:gdLst/>
            <a:ahLst/>
            <a:cxnLst/>
            <a:rect l="l" t="t" r="r" b="b"/>
            <a:pathLst>
              <a:path w="9214955" h="10002665">
                <a:moveTo>
                  <a:pt x="0" y="0"/>
                </a:moveTo>
                <a:lnTo>
                  <a:pt x="9214954" y="0"/>
                </a:lnTo>
                <a:lnTo>
                  <a:pt x="9214954" y="10002664"/>
                </a:lnTo>
                <a:lnTo>
                  <a:pt x="0" y="10002664"/>
                </a:lnTo>
                <a:lnTo>
                  <a:pt x="0" y="0"/>
                </a:lnTo>
                <a:close/>
              </a:path>
            </a:pathLst>
          </a:custGeom>
          <a:blipFill>
            <a:blip r:embed="rId4"/>
            <a:stretch>
              <a:fillRect/>
            </a:stretch>
          </a:blipFill>
        </p:spPr>
      </p:sp>
      <p:sp>
        <p:nvSpPr>
          <p:cNvPr id="4" name="Freeform 4"/>
          <p:cNvSpPr/>
          <p:nvPr/>
        </p:nvSpPr>
        <p:spPr>
          <a:xfrm rot="-6401358">
            <a:off x="-2576784" y="5241135"/>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4"/>
            <a:stretch>
              <a:fillRect/>
            </a:stretch>
          </a:blipFill>
        </p:spPr>
      </p:sp>
      <p:sp>
        <p:nvSpPr>
          <p:cNvPr id="5" name="TextBox 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93A47"/>
                </a:solidFill>
                <a:latin typeface="Canva Sans"/>
                <a:ea typeface="Canva Sans"/>
                <a:cs typeface="Canva Sans"/>
                <a:sym typeface="Canva Sans"/>
              </a:rPr>
              <a:t>7</a:t>
            </a:r>
          </a:p>
        </p:txBody>
      </p:sp>
      <p:sp>
        <p:nvSpPr>
          <p:cNvPr id="6" name="TextBox 6"/>
          <p:cNvSpPr txBox="1"/>
          <p:nvPr/>
        </p:nvSpPr>
        <p:spPr>
          <a:xfrm>
            <a:off x="3991719" y="320322"/>
            <a:ext cx="10304561" cy="1219836"/>
          </a:xfrm>
          <a:prstGeom prst="rect">
            <a:avLst/>
          </a:prstGeom>
        </p:spPr>
        <p:txBody>
          <a:bodyPr wrap="square" lIns="0" tIns="0" rIns="0" bIns="0" rtlCol="0" anchor="t">
            <a:spAutoFit/>
          </a:bodyPr>
          <a:lstStyle/>
          <a:p>
            <a:pPr algn="ctr">
              <a:lnSpc>
                <a:spcPts val="9939"/>
              </a:lnSpc>
            </a:pPr>
            <a:r>
              <a:rPr lang="en-US" sz="7099" b="1" dirty="0">
                <a:solidFill>
                  <a:srgbClr val="093A47"/>
                </a:solidFill>
                <a:latin typeface="Canva Sans Bold"/>
                <a:ea typeface="Canva Sans Bold"/>
                <a:cs typeface="Canva Sans Bold"/>
                <a:sym typeface="Canva Sans Bold"/>
              </a:rPr>
              <a:t>Application Workflow</a:t>
            </a:r>
          </a:p>
        </p:txBody>
      </p:sp>
      <p:sp>
        <p:nvSpPr>
          <p:cNvPr id="7" name="TextBox 7"/>
          <p:cNvSpPr txBox="1"/>
          <p:nvPr/>
        </p:nvSpPr>
        <p:spPr>
          <a:xfrm>
            <a:off x="1160867" y="2491033"/>
            <a:ext cx="16746133" cy="6491008"/>
          </a:xfrm>
          <a:prstGeom prst="rect">
            <a:avLst/>
          </a:prstGeom>
        </p:spPr>
        <p:txBody>
          <a:bodyPr wrap="square" lIns="0" tIns="0" rIns="0" bIns="0" rtlCol="0" anchor="t">
            <a:spAutoFit/>
          </a:bodyPr>
          <a:lstStyle/>
          <a:p>
            <a:pPr marL="1121557" lvl="1" indent="-560779" algn="l">
              <a:lnSpc>
                <a:spcPts val="7272"/>
              </a:lnSpc>
              <a:buFont typeface="Arial"/>
              <a:buChar char="•"/>
            </a:pPr>
            <a:r>
              <a:rPr lang="en-US" sz="5194" dirty="0">
                <a:solidFill>
                  <a:srgbClr val="093A47"/>
                </a:solidFill>
                <a:latin typeface="Canva Sans"/>
                <a:ea typeface="Canva Sans"/>
                <a:cs typeface="Canva Sans"/>
                <a:sym typeface="Canva Sans"/>
              </a:rPr>
              <a:t>User launches the app.</a:t>
            </a:r>
          </a:p>
          <a:p>
            <a:pPr marL="1121557" lvl="1" indent="-560779" algn="l">
              <a:lnSpc>
                <a:spcPts val="7272"/>
              </a:lnSpc>
              <a:buFont typeface="Arial"/>
              <a:buChar char="•"/>
            </a:pPr>
            <a:r>
              <a:rPr lang="en-US" sz="5194" dirty="0">
                <a:solidFill>
                  <a:srgbClr val="093A47"/>
                </a:solidFill>
                <a:latin typeface="Canva Sans"/>
                <a:ea typeface="Canva Sans"/>
                <a:cs typeface="Canva Sans"/>
                <a:sym typeface="Canva Sans"/>
              </a:rPr>
              <a:t>Select “</a:t>
            </a:r>
            <a:r>
              <a:rPr lang="en-US" sz="5194" b="1" dirty="0">
                <a:solidFill>
                  <a:srgbClr val="093A47"/>
                </a:solidFill>
                <a:latin typeface="Canva Sans Bold"/>
                <a:ea typeface="Canva Sans Bold"/>
                <a:cs typeface="Canva Sans Bold"/>
                <a:sym typeface="Canva Sans Bold"/>
              </a:rPr>
              <a:t>From</a:t>
            </a:r>
            <a:r>
              <a:rPr lang="en-US" sz="5194" dirty="0">
                <a:solidFill>
                  <a:srgbClr val="093A47"/>
                </a:solidFill>
                <a:latin typeface="Canva Sans"/>
                <a:ea typeface="Canva Sans"/>
                <a:cs typeface="Canva Sans"/>
                <a:sym typeface="Canva Sans"/>
              </a:rPr>
              <a:t>” and “</a:t>
            </a:r>
            <a:r>
              <a:rPr lang="en-US" sz="5194" b="1" dirty="0">
                <a:solidFill>
                  <a:srgbClr val="093A47"/>
                </a:solidFill>
                <a:latin typeface="Canva Sans Bold"/>
                <a:ea typeface="Canva Sans Bold"/>
                <a:cs typeface="Canva Sans Bold"/>
                <a:sym typeface="Canva Sans Bold"/>
              </a:rPr>
              <a:t>To</a:t>
            </a:r>
            <a:r>
              <a:rPr lang="en-US" sz="5194" dirty="0">
                <a:solidFill>
                  <a:srgbClr val="093A47"/>
                </a:solidFill>
                <a:latin typeface="Canva Sans"/>
                <a:ea typeface="Canva Sans"/>
                <a:cs typeface="Canva Sans"/>
                <a:sym typeface="Canva Sans"/>
              </a:rPr>
              <a:t>” currencies via dropdown.</a:t>
            </a:r>
          </a:p>
          <a:p>
            <a:pPr marL="1121557" lvl="1" indent="-560779" algn="l">
              <a:lnSpc>
                <a:spcPts val="7272"/>
              </a:lnSpc>
              <a:buFont typeface="Arial"/>
              <a:buChar char="•"/>
            </a:pPr>
            <a:r>
              <a:rPr lang="en-US" sz="5194" dirty="0">
                <a:solidFill>
                  <a:srgbClr val="093A47"/>
                </a:solidFill>
                <a:latin typeface="Canva Sans"/>
                <a:ea typeface="Canva Sans"/>
                <a:cs typeface="Canva Sans"/>
                <a:sym typeface="Canva Sans"/>
              </a:rPr>
              <a:t>Enter the </a:t>
            </a:r>
            <a:r>
              <a:rPr lang="en-US" sz="5194" b="1" dirty="0">
                <a:solidFill>
                  <a:srgbClr val="093A47"/>
                </a:solidFill>
                <a:latin typeface="Canva Sans Bold"/>
                <a:ea typeface="Canva Sans Bold"/>
                <a:cs typeface="Canva Sans Bold"/>
                <a:sym typeface="Canva Sans Bold"/>
              </a:rPr>
              <a:t>amount to convert.</a:t>
            </a:r>
          </a:p>
          <a:p>
            <a:pPr marL="1121557" lvl="1" indent="-560779" algn="l">
              <a:lnSpc>
                <a:spcPts val="7272"/>
              </a:lnSpc>
              <a:buFont typeface="Arial"/>
              <a:buChar char="•"/>
            </a:pPr>
            <a:r>
              <a:rPr lang="en-US" sz="5194" dirty="0">
                <a:solidFill>
                  <a:srgbClr val="093A47"/>
                </a:solidFill>
                <a:latin typeface="Canva Sans"/>
                <a:ea typeface="Canva Sans"/>
                <a:cs typeface="Canva Sans"/>
                <a:sym typeface="Canva Sans"/>
              </a:rPr>
              <a:t>Press the </a:t>
            </a:r>
            <a:r>
              <a:rPr lang="en-US" sz="5194" b="1" dirty="0">
                <a:solidFill>
                  <a:srgbClr val="093A47"/>
                </a:solidFill>
                <a:latin typeface="Canva Sans Bold"/>
                <a:ea typeface="Canva Sans Bold"/>
                <a:cs typeface="Canva Sans Bold"/>
                <a:sym typeface="Canva Sans Bold"/>
              </a:rPr>
              <a:t>Convert button.</a:t>
            </a:r>
          </a:p>
          <a:p>
            <a:pPr marL="1121557" lvl="1" indent="-560779" algn="l">
              <a:lnSpc>
                <a:spcPts val="7272"/>
              </a:lnSpc>
              <a:buFont typeface="Arial"/>
              <a:buChar char="•"/>
            </a:pPr>
            <a:r>
              <a:rPr lang="en-US" sz="5194" dirty="0">
                <a:solidFill>
                  <a:srgbClr val="093A47"/>
                </a:solidFill>
                <a:latin typeface="Canva Sans"/>
                <a:ea typeface="Canva Sans"/>
                <a:cs typeface="Canva Sans"/>
                <a:sym typeface="Canva Sans"/>
              </a:rPr>
              <a:t>API fetches real time exchange rate.</a:t>
            </a:r>
          </a:p>
          <a:p>
            <a:pPr marL="1121557" lvl="1" indent="-560779" algn="l">
              <a:lnSpc>
                <a:spcPts val="7272"/>
              </a:lnSpc>
              <a:buFont typeface="Arial"/>
              <a:buChar char="•"/>
            </a:pPr>
            <a:r>
              <a:rPr lang="en-US" sz="5194" dirty="0">
                <a:solidFill>
                  <a:srgbClr val="093A47"/>
                </a:solidFill>
                <a:latin typeface="Canva Sans"/>
                <a:ea typeface="Canva Sans"/>
                <a:cs typeface="Canva Sans"/>
                <a:sym typeface="Canva Sans"/>
              </a:rPr>
              <a:t>Result displayed clearly on screen.</a:t>
            </a:r>
          </a:p>
          <a:p>
            <a:pPr algn="l">
              <a:lnSpc>
                <a:spcPts val="7272"/>
              </a:lnSpc>
            </a:pPr>
            <a:endParaRPr lang="en-US" sz="5194" dirty="0">
              <a:solidFill>
                <a:srgbClr val="093A47"/>
              </a:solidFill>
              <a:latin typeface="Canva Sans"/>
              <a:ea typeface="Canva Sans"/>
              <a:cs typeface="Canva Sans"/>
              <a:sym typeface="Canva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651823" y="3339025"/>
            <a:ext cx="9214955" cy="10002665"/>
          </a:xfrm>
          <a:custGeom>
            <a:avLst/>
            <a:gdLst/>
            <a:ahLst/>
            <a:cxnLst/>
            <a:rect l="l" t="t" r="r" b="b"/>
            <a:pathLst>
              <a:path w="9214955" h="10002665">
                <a:moveTo>
                  <a:pt x="0" y="0"/>
                </a:moveTo>
                <a:lnTo>
                  <a:pt x="9214954" y="0"/>
                </a:lnTo>
                <a:lnTo>
                  <a:pt x="9214954" y="10002664"/>
                </a:lnTo>
                <a:lnTo>
                  <a:pt x="0" y="10002664"/>
                </a:lnTo>
                <a:lnTo>
                  <a:pt x="0" y="0"/>
                </a:lnTo>
                <a:close/>
              </a:path>
            </a:pathLst>
          </a:custGeom>
          <a:blipFill>
            <a:blip r:embed="rId2"/>
            <a:stretch>
              <a:fillRect/>
            </a:stretch>
          </a:blipFill>
        </p:spPr>
      </p:sp>
      <p:sp>
        <p:nvSpPr>
          <p:cNvPr id="3" name="Freeform 3"/>
          <p:cNvSpPr/>
          <p:nvPr/>
        </p:nvSpPr>
        <p:spPr>
          <a:xfrm>
            <a:off x="14520548" y="-4679607"/>
            <a:ext cx="7534905" cy="7274608"/>
          </a:xfrm>
          <a:custGeom>
            <a:avLst/>
            <a:gdLst/>
            <a:ahLst/>
            <a:cxnLst/>
            <a:rect l="l" t="t" r="r" b="b"/>
            <a:pathLst>
              <a:path w="7534905" h="7274608">
                <a:moveTo>
                  <a:pt x="0" y="0"/>
                </a:moveTo>
                <a:lnTo>
                  <a:pt x="7534904" y="0"/>
                </a:lnTo>
                <a:lnTo>
                  <a:pt x="7534904" y="7274608"/>
                </a:lnTo>
                <a:lnTo>
                  <a:pt x="0" y="7274608"/>
                </a:lnTo>
                <a:lnTo>
                  <a:pt x="0" y="0"/>
                </a:lnTo>
                <a:close/>
              </a:path>
            </a:pathLst>
          </a:custGeom>
          <a:blipFill>
            <a:blip r:embed="rId3">
              <a:alphaModFix amt="27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8</a:t>
            </a:r>
          </a:p>
        </p:txBody>
      </p:sp>
      <p:sp>
        <p:nvSpPr>
          <p:cNvPr id="5" name="Freeform 5"/>
          <p:cNvSpPr/>
          <p:nvPr/>
        </p:nvSpPr>
        <p:spPr>
          <a:xfrm rot="-5662564">
            <a:off x="-3836861" y="-2406331"/>
            <a:ext cx="9214955" cy="10002665"/>
          </a:xfrm>
          <a:custGeom>
            <a:avLst/>
            <a:gdLst/>
            <a:ahLst/>
            <a:cxnLst/>
            <a:rect l="l" t="t" r="r" b="b"/>
            <a:pathLst>
              <a:path w="9214955" h="10002665">
                <a:moveTo>
                  <a:pt x="0" y="0"/>
                </a:moveTo>
                <a:lnTo>
                  <a:pt x="9214955" y="0"/>
                </a:lnTo>
                <a:lnTo>
                  <a:pt x="9214955" y="10002664"/>
                </a:lnTo>
                <a:lnTo>
                  <a:pt x="0" y="10002664"/>
                </a:lnTo>
                <a:lnTo>
                  <a:pt x="0" y="0"/>
                </a:lnTo>
                <a:close/>
              </a:path>
            </a:pathLst>
          </a:custGeom>
          <a:blipFill>
            <a:blip r:embed="rId2"/>
            <a:stretch>
              <a:fillRect/>
            </a:stretch>
          </a:blipFill>
        </p:spPr>
      </p:sp>
      <p:sp>
        <p:nvSpPr>
          <p:cNvPr id="6" name="TextBox 6"/>
          <p:cNvSpPr txBox="1"/>
          <p:nvPr/>
        </p:nvSpPr>
        <p:spPr>
          <a:xfrm>
            <a:off x="5414920" y="422013"/>
            <a:ext cx="7534905" cy="1078231"/>
          </a:xfrm>
          <a:prstGeom prst="rect">
            <a:avLst/>
          </a:prstGeom>
        </p:spPr>
        <p:txBody>
          <a:bodyPr wrap="square" lIns="0" tIns="0" rIns="0" bIns="0" rtlCol="0" anchor="t">
            <a:spAutoFit/>
          </a:bodyPr>
          <a:lstStyle/>
          <a:p>
            <a:pPr algn="ctr">
              <a:lnSpc>
                <a:spcPts val="8819"/>
              </a:lnSpc>
            </a:pPr>
            <a:r>
              <a:rPr lang="en-US" sz="6299" b="1" dirty="0">
                <a:solidFill>
                  <a:srgbClr val="000000"/>
                </a:solidFill>
                <a:latin typeface="Canva Sans Bold"/>
                <a:ea typeface="Canva Sans Bold"/>
                <a:cs typeface="Canva Sans Bold"/>
                <a:sym typeface="Canva Sans Bold"/>
              </a:rPr>
              <a:t>Code Explanation</a:t>
            </a:r>
          </a:p>
        </p:txBody>
      </p:sp>
      <p:sp>
        <p:nvSpPr>
          <p:cNvPr id="7" name="TextBox 7"/>
          <p:cNvSpPr txBox="1"/>
          <p:nvPr/>
        </p:nvSpPr>
        <p:spPr>
          <a:xfrm>
            <a:off x="1028700" y="2002153"/>
            <a:ext cx="16872970" cy="2366410"/>
          </a:xfrm>
          <a:prstGeom prst="rect">
            <a:avLst/>
          </a:prstGeom>
        </p:spPr>
        <p:txBody>
          <a:bodyPr lIns="0" tIns="0" rIns="0" bIns="0" rtlCol="0" anchor="t">
            <a:spAutoFit/>
          </a:bodyPr>
          <a:lstStyle/>
          <a:p>
            <a:pPr marL="975720" lvl="1" indent="-487860" algn="l">
              <a:lnSpc>
                <a:spcPts val="6327"/>
              </a:lnSpc>
              <a:buFont typeface="Arial"/>
              <a:buChar char="•"/>
            </a:pPr>
            <a:r>
              <a:rPr lang="en-US" sz="4519" dirty="0" err="1">
                <a:solidFill>
                  <a:srgbClr val="000000"/>
                </a:solidFill>
                <a:latin typeface="Canva Sans"/>
                <a:ea typeface="Canva Sans"/>
                <a:cs typeface="Canva Sans"/>
                <a:sym typeface="Canva Sans"/>
              </a:rPr>
              <a:t>requests.get</a:t>
            </a:r>
            <a:r>
              <a:rPr lang="en-US" sz="4519" dirty="0">
                <a:solidFill>
                  <a:srgbClr val="000000"/>
                </a:solidFill>
                <a:latin typeface="Canva Sans"/>
                <a:ea typeface="Canva Sans"/>
                <a:cs typeface="Canva Sans"/>
                <a:sym typeface="Canva Sans"/>
              </a:rPr>
              <a:t>() used to retrieve </a:t>
            </a:r>
            <a:r>
              <a:rPr lang="en-US" sz="4519" b="1" dirty="0">
                <a:solidFill>
                  <a:srgbClr val="000000"/>
                </a:solidFill>
                <a:latin typeface="Canva Sans Bold"/>
                <a:ea typeface="Canva Sans Bold"/>
                <a:cs typeface="Canva Sans Bold"/>
                <a:sym typeface="Canva Sans Bold"/>
              </a:rPr>
              <a:t>live exchange data.</a:t>
            </a:r>
          </a:p>
          <a:p>
            <a:pPr marL="975720" lvl="1" indent="-487860" algn="l">
              <a:lnSpc>
                <a:spcPts val="6327"/>
              </a:lnSpc>
              <a:buFont typeface="Arial"/>
              <a:buChar char="•"/>
            </a:pPr>
            <a:r>
              <a:rPr lang="en-US" sz="4519" dirty="0">
                <a:solidFill>
                  <a:srgbClr val="000000"/>
                </a:solidFill>
                <a:latin typeface="Canva Sans"/>
                <a:ea typeface="Canva Sans"/>
                <a:cs typeface="Canva Sans"/>
                <a:sym typeface="Canva Sans"/>
              </a:rPr>
              <a:t>API returns </a:t>
            </a:r>
            <a:r>
              <a:rPr lang="en-US" sz="4519" b="1" dirty="0">
                <a:solidFill>
                  <a:srgbClr val="000000"/>
                </a:solidFill>
                <a:latin typeface="Canva Sans Bold"/>
                <a:ea typeface="Canva Sans Bold"/>
                <a:cs typeface="Canva Sans Bold"/>
                <a:sym typeface="Canva Sans Bold"/>
              </a:rPr>
              <a:t>JSON</a:t>
            </a:r>
            <a:r>
              <a:rPr lang="en-US" sz="4519" dirty="0">
                <a:solidFill>
                  <a:srgbClr val="000000"/>
                </a:solidFill>
                <a:latin typeface="Canva Sans"/>
                <a:ea typeface="Canva Sans"/>
                <a:cs typeface="Canva Sans"/>
                <a:sym typeface="Canva Sans"/>
              </a:rPr>
              <a:t>; code extracts </a:t>
            </a:r>
            <a:r>
              <a:rPr lang="en-US" sz="4519" dirty="0" err="1">
                <a:solidFill>
                  <a:srgbClr val="000000"/>
                </a:solidFill>
                <a:latin typeface="Canva Sans"/>
                <a:ea typeface="Canva Sans"/>
                <a:cs typeface="Canva Sans"/>
                <a:sym typeface="Canva Sans"/>
              </a:rPr>
              <a:t>conversion_rate</a:t>
            </a:r>
            <a:r>
              <a:rPr lang="en-US" sz="4519" dirty="0">
                <a:solidFill>
                  <a:srgbClr val="000000"/>
                </a:solidFill>
                <a:latin typeface="Canva Sans"/>
                <a:ea typeface="Canva Sans"/>
                <a:cs typeface="Canva Sans"/>
                <a:sym typeface="Canva Sans"/>
              </a:rPr>
              <a:t>.</a:t>
            </a:r>
          </a:p>
          <a:p>
            <a:pPr algn="l">
              <a:lnSpc>
                <a:spcPts val="6327"/>
              </a:lnSpc>
            </a:pPr>
            <a:endParaRPr lang="en-US" sz="4519" dirty="0">
              <a:solidFill>
                <a:srgbClr val="000000"/>
              </a:solidFill>
              <a:latin typeface="Canva Sans"/>
              <a:ea typeface="Canva Sans"/>
              <a:cs typeface="Canva Sans"/>
              <a:sym typeface="Canva Sans"/>
            </a:endParaRPr>
          </a:p>
        </p:txBody>
      </p:sp>
      <p:sp>
        <p:nvSpPr>
          <p:cNvPr id="8" name="TextBox 8"/>
          <p:cNvSpPr txBox="1"/>
          <p:nvPr/>
        </p:nvSpPr>
        <p:spPr>
          <a:xfrm>
            <a:off x="1028700" y="3695700"/>
            <a:ext cx="5793232" cy="771017"/>
          </a:xfrm>
          <a:prstGeom prst="rect">
            <a:avLst/>
          </a:prstGeom>
        </p:spPr>
        <p:txBody>
          <a:bodyPr wrap="square" lIns="0" tIns="0" rIns="0" bIns="0" rtlCol="0" anchor="t">
            <a:spAutoFit/>
          </a:bodyPr>
          <a:lstStyle/>
          <a:p>
            <a:pPr marL="975869" lvl="1" indent="-487934" algn="l">
              <a:lnSpc>
                <a:spcPts val="6328"/>
              </a:lnSpc>
              <a:buFont typeface="Arial"/>
              <a:buChar char="•"/>
            </a:pPr>
            <a:r>
              <a:rPr lang="en-US" sz="4520" dirty="0" err="1">
                <a:solidFill>
                  <a:srgbClr val="000000"/>
                </a:solidFill>
                <a:latin typeface="Canva Sans"/>
                <a:ea typeface="Canva Sans"/>
                <a:cs typeface="Canva Sans"/>
                <a:sym typeface="Canva Sans"/>
              </a:rPr>
              <a:t>Tkinter</a:t>
            </a:r>
            <a:r>
              <a:rPr lang="en-US" sz="4520" dirty="0">
                <a:solidFill>
                  <a:srgbClr val="000000"/>
                </a:solidFill>
                <a:latin typeface="Canva Sans"/>
                <a:ea typeface="Canva Sans"/>
                <a:cs typeface="Canva Sans"/>
                <a:sym typeface="Canva Sans"/>
              </a:rPr>
              <a:t> widgets:</a:t>
            </a:r>
          </a:p>
        </p:txBody>
      </p:sp>
      <p:sp>
        <p:nvSpPr>
          <p:cNvPr id="9" name="TextBox 9"/>
          <p:cNvSpPr txBox="1"/>
          <p:nvPr/>
        </p:nvSpPr>
        <p:spPr>
          <a:xfrm>
            <a:off x="2312696" y="4769338"/>
            <a:ext cx="9626126" cy="2824556"/>
          </a:xfrm>
          <a:prstGeom prst="rect">
            <a:avLst/>
          </a:prstGeom>
        </p:spPr>
        <p:txBody>
          <a:bodyPr wrap="square" lIns="0" tIns="0" rIns="0" bIns="0" rtlCol="0" anchor="t">
            <a:spAutoFit/>
          </a:bodyPr>
          <a:lstStyle/>
          <a:p>
            <a:pPr marL="857978" lvl="1" indent="-428989">
              <a:lnSpc>
                <a:spcPts val="5563"/>
              </a:lnSpc>
              <a:buFont typeface="Arial"/>
              <a:buChar char="•"/>
            </a:pPr>
            <a:r>
              <a:rPr lang="en-US" sz="3973" dirty="0">
                <a:solidFill>
                  <a:srgbClr val="000000"/>
                </a:solidFill>
                <a:latin typeface="Canva Sans"/>
                <a:ea typeface="Canva Sans"/>
                <a:cs typeface="Canva Sans"/>
                <a:sym typeface="Canva Sans"/>
              </a:rPr>
              <a:t>Entry for input.</a:t>
            </a:r>
          </a:p>
          <a:p>
            <a:pPr marL="857978" lvl="1" indent="-428989">
              <a:lnSpc>
                <a:spcPts val="5563"/>
              </a:lnSpc>
              <a:buFont typeface="Arial"/>
              <a:buChar char="•"/>
            </a:pPr>
            <a:r>
              <a:rPr lang="en-US" sz="3973" dirty="0" err="1">
                <a:solidFill>
                  <a:srgbClr val="000000"/>
                </a:solidFill>
                <a:latin typeface="Canva Sans"/>
                <a:ea typeface="Canva Sans"/>
                <a:cs typeface="Canva Sans"/>
                <a:sym typeface="Canva Sans"/>
              </a:rPr>
              <a:t>OptionMenu</a:t>
            </a:r>
            <a:r>
              <a:rPr lang="en-US" sz="3973" dirty="0">
                <a:solidFill>
                  <a:srgbClr val="000000"/>
                </a:solidFill>
                <a:latin typeface="Canva Sans"/>
                <a:ea typeface="Canva Sans"/>
                <a:cs typeface="Canva Sans"/>
                <a:sym typeface="Canva Sans"/>
              </a:rPr>
              <a:t> for currency selection.</a:t>
            </a:r>
          </a:p>
          <a:p>
            <a:pPr marL="857978" lvl="1" indent="-428989">
              <a:lnSpc>
                <a:spcPts val="5563"/>
              </a:lnSpc>
              <a:buFont typeface="Arial"/>
              <a:buChar char="•"/>
            </a:pPr>
            <a:r>
              <a:rPr lang="en-US" sz="3973" dirty="0">
                <a:solidFill>
                  <a:srgbClr val="000000"/>
                </a:solidFill>
                <a:latin typeface="Canva Sans"/>
                <a:ea typeface="Canva Sans"/>
                <a:cs typeface="Canva Sans"/>
                <a:sym typeface="Canva Sans"/>
              </a:rPr>
              <a:t>Label to display result.</a:t>
            </a:r>
          </a:p>
          <a:p>
            <a:pPr>
              <a:lnSpc>
                <a:spcPts val="5563"/>
              </a:lnSpc>
            </a:pPr>
            <a:endParaRPr lang="en-US" sz="3973" dirty="0">
              <a:solidFill>
                <a:srgbClr val="000000"/>
              </a:solidFill>
              <a:latin typeface="Canva Sans"/>
              <a:ea typeface="Canva Sans"/>
              <a:cs typeface="Canva Sans"/>
              <a:sym typeface="Canva Sans"/>
            </a:endParaRPr>
          </a:p>
        </p:txBody>
      </p:sp>
      <p:sp>
        <p:nvSpPr>
          <p:cNvPr id="10" name="TextBox 10"/>
          <p:cNvSpPr txBox="1"/>
          <p:nvPr/>
        </p:nvSpPr>
        <p:spPr>
          <a:xfrm>
            <a:off x="1066254" y="7484936"/>
            <a:ext cx="16307346" cy="2371217"/>
          </a:xfrm>
          <a:prstGeom prst="rect">
            <a:avLst/>
          </a:prstGeom>
        </p:spPr>
        <p:txBody>
          <a:bodyPr lIns="0" tIns="0" rIns="0" bIns="0" rtlCol="0" anchor="t">
            <a:spAutoFit/>
          </a:bodyPr>
          <a:lstStyle/>
          <a:p>
            <a:pPr marL="975869" lvl="1" indent="-487934" algn="l">
              <a:lnSpc>
                <a:spcPts val="6328"/>
              </a:lnSpc>
              <a:buFont typeface="Arial"/>
              <a:buChar char="•"/>
            </a:pPr>
            <a:r>
              <a:rPr lang="en-US" sz="4520" dirty="0" err="1">
                <a:solidFill>
                  <a:srgbClr val="000000"/>
                </a:solidFill>
                <a:latin typeface="Canva Sans"/>
                <a:ea typeface="Canva Sans"/>
                <a:cs typeface="Canva Sans"/>
                <a:sym typeface="Canva Sans"/>
              </a:rPr>
              <a:t>threading.Thread</a:t>
            </a:r>
            <a:r>
              <a:rPr lang="en-US" sz="4520" dirty="0">
                <a:solidFill>
                  <a:srgbClr val="000000"/>
                </a:solidFill>
                <a:latin typeface="Canva Sans"/>
                <a:ea typeface="Canva Sans"/>
                <a:cs typeface="Canva Sans"/>
                <a:sym typeface="Canva Sans"/>
              </a:rPr>
              <a:t>() used to perform API calls without freezing the GUI.</a:t>
            </a:r>
          </a:p>
          <a:p>
            <a:pPr algn="l">
              <a:lnSpc>
                <a:spcPts val="6328"/>
              </a:lnSpc>
            </a:pPr>
            <a:endParaRPr lang="en-US" sz="4520" dirty="0">
              <a:solidFill>
                <a:srgbClr val="000000"/>
              </a:solidFill>
              <a:latin typeface="Canva Sans"/>
              <a:ea typeface="Canva Sans"/>
              <a:cs typeface="Canva Sans"/>
              <a:sym typeface="Canva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2539655">
            <a:off x="-6534945" y="-3275085"/>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2"/>
            <a:stretch>
              <a:fillRect/>
            </a:stretch>
          </a:blipFill>
        </p:spPr>
      </p:sp>
      <p:sp>
        <p:nvSpPr>
          <p:cNvPr id="3" name="Freeform 3"/>
          <p:cNvSpPr/>
          <p:nvPr/>
        </p:nvSpPr>
        <p:spPr>
          <a:xfrm rot="2539655">
            <a:off x="10118080" y="-4963935"/>
            <a:ext cx="9214955" cy="10002665"/>
          </a:xfrm>
          <a:custGeom>
            <a:avLst/>
            <a:gdLst/>
            <a:ahLst/>
            <a:cxnLst/>
            <a:rect l="l" t="t" r="r" b="b"/>
            <a:pathLst>
              <a:path w="9214955" h="10002665">
                <a:moveTo>
                  <a:pt x="0" y="0"/>
                </a:moveTo>
                <a:lnTo>
                  <a:pt x="9214955" y="0"/>
                </a:lnTo>
                <a:lnTo>
                  <a:pt x="9214955" y="10002665"/>
                </a:lnTo>
                <a:lnTo>
                  <a:pt x="0" y="10002665"/>
                </a:lnTo>
                <a:lnTo>
                  <a:pt x="0" y="0"/>
                </a:lnTo>
                <a:close/>
              </a:path>
            </a:pathLst>
          </a:custGeom>
          <a:blipFill>
            <a:blip r:embed="rId2"/>
            <a:stretch>
              <a:fillRect/>
            </a:stretch>
          </a:blipFill>
        </p:spPr>
      </p:sp>
      <p:sp>
        <p:nvSpPr>
          <p:cNvPr id="4" name="Freeform 4"/>
          <p:cNvSpPr/>
          <p:nvPr/>
        </p:nvSpPr>
        <p:spPr>
          <a:xfrm>
            <a:off x="6111700" y="5600383"/>
            <a:ext cx="5581557" cy="3858251"/>
          </a:xfrm>
          <a:custGeom>
            <a:avLst/>
            <a:gdLst/>
            <a:ahLst/>
            <a:cxnLst/>
            <a:rect l="l" t="t" r="r" b="b"/>
            <a:pathLst>
              <a:path w="5581557" h="3858251">
                <a:moveTo>
                  <a:pt x="0" y="0"/>
                </a:moveTo>
                <a:lnTo>
                  <a:pt x="5581557" y="0"/>
                </a:lnTo>
                <a:lnTo>
                  <a:pt x="5581557" y="3858251"/>
                </a:lnTo>
                <a:lnTo>
                  <a:pt x="0" y="3858251"/>
                </a:lnTo>
                <a:lnTo>
                  <a:pt x="0" y="0"/>
                </a:lnTo>
                <a:close/>
              </a:path>
            </a:pathLst>
          </a:custGeom>
          <a:blipFill>
            <a:blip r:embed="rId3"/>
            <a:stretch>
              <a:fillRect/>
            </a:stretch>
          </a:blipFill>
        </p:spPr>
      </p:sp>
      <p:sp>
        <p:nvSpPr>
          <p:cNvPr id="5" name="Freeform 5"/>
          <p:cNvSpPr/>
          <p:nvPr/>
        </p:nvSpPr>
        <p:spPr>
          <a:xfrm>
            <a:off x="833569" y="1574038"/>
            <a:ext cx="5679387" cy="3258548"/>
          </a:xfrm>
          <a:custGeom>
            <a:avLst/>
            <a:gdLst/>
            <a:ahLst/>
            <a:cxnLst/>
            <a:rect l="l" t="t" r="r" b="b"/>
            <a:pathLst>
              <a:path w="5679387" h="3258548">
                <a:moveTo>
                  <a:pt x="0" y="0"/>
                </a:moveTo>
                <a:lnTo>
                  <a:pt x="5679387" y="0"/>
                </a:lnTo>
                <a:lnTo>
                  <a:pt x="5679387" y="3258548"/>
                </a:lnTo>
                <a:lnTo>
                  <a:pt x="0" y="3258548"/>
                </a:lnTo>
                <a:lnTo>
                  <a:pt x="0" y="0"/>
                </a:lnTo>
                <a:close/>
              </a:path>
            </a:pathLst>
          </a:custGeom>
          <a:blipFill>
            <a:blip r:embed="rId4"/>
            <a:stretch>
              <a:fillRect/>
            </a:stretch>
          </a:blipFill>
        </p:spPr>
      </p:sp>
      <p:sp>
        <p:nvSpPr>
          <p:cNvPr id="6" name="Freeform 6"/>
          <p:cNvSpPr/>
          <p:nvPr/>
        </p:nvSpPr>
        <p:spPr>
          <a:xfrm>
            <a:off x="12326957" y="1691017"/>
            <a:ext cx="5385031" cy="4483038"/>
          </a:xfrm>
          <a:custGeom>
            <a:avLst/>
            <a:gdLst/>
            <a:ahLst/>
            <a:cxnLst/>
            <a:rect l="l" t="t" r="r" b="b"/>
            <a:pathLst>
              <a:path w="5385031" h="4483038">
                <a:moveTo>
                  <a:pt x="0" y="0"/>
                </a:moveTo>
                <a:lnTo>
                  <a:pt x="5385031" y="0"/>
                </a:lnTo>
                <a:lnTo>
                  <a:pt x="5385031" y="4483038"/>
                </a:lnTo>
                <a:lnTo>
                  <a:pt x="0" y="4483038"/>
                </a:lnTo>
                <a:lnTo>
                  <a:pt x="0" y="0"/>
                </a:lnTo>
                <a:close/>
              </a:path>
            </a:pathLst>
          </a:custGeom>
          <a:blipFill>
            <a:blip r:embed="rId5"/>
            <a:stretch>
              <a:fillRect/>
            </a:stretch>
          </a:blipFill>
        </p:spPr>
      </p:sp>
      <p:sp>
        <p:nvSpPr>
          <p:cNvPr id="7" name="TextBox 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9</a:t>
            </a:r>
          </a:p>
        </p:txBody>
      </p:sp>
      <p:sp>
        <p:nvSpPr>
          <p:cNvPr id="8" name="TextBox 8"/>
          <p:cNvSpPr txBox="1"/>
          <p:nvPr/>
        </p:nvSpPr>
        <p:spPr>
          <a:xfrm>
            <a:off x="5666452" y="61163"/>
            <a:ext cx="7667811" cy="1177278"/>
          </a:xfrm>
          <a:prstGeom prst="rect">
            <a:avLst/>
          </a:prstGeom>
        </p:spPr>
        <p:txBody>
          <a:bodyPr lIns="0" tIns="0" rIns="0" bIns="0" rtlCol="0" anchor="t">
            <a:spAutoFit/>
          </a:bodyPr>
          <a:lstStyle/>
          <a:p>
            <a:pPr algn="ctr">
              <a:lnSpc>
                <a:spcPts val="9660"/>
              </a:lnSpc>
            </a:pPr>
            <a:r>
              <a:rPr lang="en-US" sz="6900" b="1">
                <a:solidFill>
                  <a:srgbClr val="000000"/>
                </a:solidFill>
                <a:latin typeface="Canva Sans Bold"/>
                <a:ea typeface="Canva Sans Bold"/>
                <a:cs typeface="Canva Sans Bold"/>
                <a:sym typeface="Canva Sans Bold"/>
              </a:rPr>
              <a:t>Screenshots </a:t>
            </a:r>
          </a:p>
        </p:txBody>
      </p:sp>
      <p:sp>
        <p:nvSpPr>
          <p:cNvPr id="9" name="TextBox 9"/>
          <p:cNvSpPr txBox="1"/>
          <p:nvPr/>
        </p:nvSpPr>
        <p:spPr>
          <a:xfrm>
            <a:off x="12039338" y="6324348"/>
            <a:ext cx="5960269" cy="513100"/>
          </a:xfrm>
          <a:prstGeom prst="rect">
            <a:avLst/>
          </a:prstGeom>
        </p:spPr>
        <p:txBody>
          <a:bodyPr lIns="0" tIns="0" rIns="0" bIns="0" rtlCol="0" anchor="t">
            <a:spAutoFit/>
          </a:bodyPr>
          <a:lstStyle/>
          <a:p>
            <a:pPr algn="ctr">
              <a:lnSpc>
                <a:spcPts val="4268"/>
              </a:lnSpc>
            </a:pPr>
            <a:r>
              <a:rPr lang="en-US" sz="3049" b="1">
                <a:solidFill>
                  <a:srgbClr val="000000"/>
                </a:solidFill>
                <a:latin typeface="Canva Sans Bold"/>
                <a:ea typeface="Canva Sans Bold"/>
                <a:cs typeface="Canva Sans Bold"/>
                <a:sym typeface="Canva Sans Bold"/>
              </a:rPr>
              <a:t>⚠️</a:t>
            </a:r>
            <a:r>
              <a:rPr lang="en-US" sz="3049" b="1" u="sng">
                <a:solidFill>
                  <a:srgbClr val="000000"/>
                </a:solidFill>
                <a:latin typeface="Canva Sans Bold"/>
                <a:ea typeface="Canva Sans Bold"/>
                <a:cs typeface="Canva Sans Bold"/>
                <a:sym typeface="Canva Sans Bold"/>
              </a:rPr>
              <a:t>Error Message (invalid input)</a:t>
            </a:r>
          </a:p>
        </p:txBody>
      </p:sp>
      <p:sp>
        <p:nvSpPr>
          <p:cNvPr id="10" name="TextBox 10"/>
          <p:cNvSpPr txBox="1"/>
          <p:nvPr/>
        </p:nvSpPr>
        <p:spPr>
          <a:xfrm>
            <a:off x="418260" y="4819967"/>
            <a:ext cx="6094696" cy="580390"/>
          </a:xfrm>
          <a:prstGeom prst="rect">
            <a:avLst/>
          </a:prstGeom>
        </p:spPr>
        <p:txBody>
          <a:bodyPr lIns="0" tIns="0" rIns="0" bIns="0" rtlCol="0" anchor="t">
            <a:spAutoFit/>
          </a:bodyPr>
          <a:lstStyle/>
          <a:p>
            <a:pPr algn="ctr">
              <a:lnSpc>
                <a:spcPts val="4759"/>
              </a:lnSpc>
            </a:pPr>
            <a:r>
              <a:rPr lang="en-US" sz="3399" b="1" u="sng">
                <a:solidFill>
                  <a:srgbClr val="000000"/>
                </a:solidFill>
                <a:latin typeface="Canva Sans Bold"/>
                <a:ea typeface="Canva Sans Bold"/>
                <a:cs typeface="Canva Sans Bold"/>
                <a:sym typeface="Canva Sans Bold"/>
              </a:rPr>
              <a:t>Currency Dropdown Menus</a:t>
            </a:r>
          </a:p>
        </p:txBody>
      </p:sp>
      <p:sp>
        <p:nvSpPr>
          <p:cNvPr id="11" name="TextBox 11"/>
          <p:cNvSpPr txBox="1"/>
          <p:nvPr/>
        </p:nvSpPr>
        <p:spPr>
          <a:xfrm>
            <a:off x="6111700" y="9540875"/>
            <a:ext cx="5775500" cy="580390"/>
          </a:xfrm>
          <a:prstGeom prst="rect">
            <a:avLst/>
          </a:prstGeom>
        </p:spPr>
        <p:txBody>
          <a:bodyPr wrap="square" lIns="0" tIns="0" rIns="0" bIns="0" rtlCol="0" anchor="t">
            <a:spAutoFit/>
          </a:bodyPr>
          <a:lstStyle/>
          <a:p>
            <a:pPr algn="ctr">
              <a:lnSpc>
                <a:spcPts val="4759"/>
              </a:lnSpc>
            </a:pPr>
            <a:r>
              <a:rPr lang="en-US" sz="3399" b="1" u="sng" dirty="0">
                <a:solidFill>
                  <a:srgbClr val="000000"/>
                </a:solidFill>
                <a:latin typeface="Canva Sans Bold"/>
                <a:ea typeface="Canva Sans Bold"/>
                <a:cs typeface="Canva Sans Bold"/>
                <a:sym typeface="Canva Sans Bold"/>
              </a:rPr>
              <a:t>Converted Output Display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523</Words>
  <Application>Microsoft Office PowerPoint</Application>
  <PresentationFormat>Custom</PresentationFormat>
  <Paragraphs>110</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Telegraf Bold</vt:lpstr>
      <vt:lpstr>Calibri</vt:lpstr>
      <vt:lpstr>Canva Sans</vt:lpstr>
      <vt:lpstr>Telegraf</vt:lpstr>
      <vt:lpstr>Canva Sans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Currency Converter App using Python</dc:title>
  <cp:lastModifiedBy>Aman Kumar Thakur</cp:lastModifiedBy>
  <cp:revision>2</cp:revision>
  <dcterms:created xsi:type="dcterms:W3CDTF">2006-08-16T00:00:00Z</dcterms:created>
  <dcterms:modified xsi:type="dcterms:W3CDTF">2025-04-06T21:02:07Z</dcterms:modified>
  <dc:identifier>DAGj4-9I2wY</dc:identifier>
</cp:coreProperties>
</file>

<file path=docProps/thumbnail.jpeg>
</file>